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8" r:id="rId1"/>
  </p:sldMasterIdLst>
  <p:notesMasterIdLst>
    <p:notesMasterId r:id="rId25"/>
  </p:notesMasterIdLst>
  <p:sldIdLst>
    <p:sldId id="256" r:id="rId2"/>
    <p:sldId id="265" r:id="rId3"/>
    <p:sldId id="263" r:id="rId4"/>
    <p:sldId id="275" r:id="rId5"/>
    <p:sldId id="264" r:id="rId6"/>
    <p:sldId id="257" r:id="rId7"/>
    <p:sldId id="285" r:id="rId8"/>
    <p:sldId id="269" r:id="rId9"/>
    <p:sldId id="284" r:id="rId10"/>
    <p:sldId id="274" r:id="rId11"/>
    <p:sldId id="288" r:id="rId12"/>
    <p:sldId id="287" r:id="rId13"/>
    <p:sldId id="273" r:id="rId14"/>
    <p:sldId id="276" r:id="rId15"/>
    <p:sldId id="262" r:id="rId16"/>
    <p:sldId id="259" r:id="rId17"/>
    <p:sldId id="267" r:id="rId18"/>
    <p:sldId id="260" r:id="rId19"/>
    <p:sldId id="286" r:id="rId20"/>
    <p:sldId id="289" r:id="rId21"/>
    <p:sldId id="290" r:id="rId22"/>
    <p:sldId id="258" r:id="rId23"/>
    <p:sldId id="266" r:id="rId2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B5BDE214-2628-4F77-983D-4EC754C92746}">
          <p14:sldIdLst>
            <p14:sldId id="256"/>
            <p14:sldId id="265"/>
            <p14:sldId id="263"/>
            <p14:sldId id="275"/>
            <p14:sldId id="264"/>
            <p14:sldId id="257"/>
            <p14:sldId id="285"/>
            <p14:sldId id="269"/>
            <p14:sldId id="284"/>
            <p14:sldId id="274"/>
            <p14:sldId id="288"/>
            <p14:sldId id="287"/>
            <p14:sldId id="273"/>
            <p14:sldId id="276"/>
            <p14:sldId id="262"/>
            <p14:sldId id="259"/>
            <p14:sldId id="267"/>
            <p14:sldId id="260"/>
            <p14:sldId id="286"/>
            <p14:sldId id="289"/>
            <p14:sldId id="290"/>
            <p14:sldId id="258"/>
            <p14:sldId id="266"/>
          </p14:sldIdLst>
        </p14:section>
        <p14:section name="templates" id="{7AF5DF16-20FE-4E79-ABC3-CC5B4500AEAC}">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33"/>
    <a:srgbClr val="F9E9D5"/>
    <a:srgbClr val="DDE3E3"/>
    <a:srgbClr val="AAC9FC"/>
    <a:srgbClr val="73A8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01DF7B6C-EB0D-402F-9C8F-7CE6C4F6E23B}">
  <a:tblStyle styleId="{01DF7B6C-EB0D-402F-9C8F-7CE6C4F6E23B}"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58" autoAdjust="0"/>
    <p:restoredTop sz="80468" autoAdjust="0"/>
  </p:normalViewPr>
  <p:slideViewPr>
    <p:cSldViewPr snapToGrid="0">
      <p:cViewPr varScale="1">
        <p:scale>
          <a:sx n="101" d="100"/>
          <a:sy n="101" d="100"/>
        </p:scale>
        <p:origin x="1221"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www.slidescarnival.com/help-use-presentation-template"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creativecommons.org/licenses/by/4.0/"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Shape 2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9" name="Shape 2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5128504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8176721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Shape 2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9" name="Shape 2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dirty="0"/>
              <a:t>Dickie-fuller test</a:t>
            </a:r>
          </a:p>
          <a:p>
            <a:pPr lvl="0" rtl="0">
              <a:spcBef>
                <a:spcPts val="0"/>
              </a:spcBef>
              <a:buNone/>
            </a:pPr>
            <a:r>
              <a:rPr lang="en-US" dirty="0"/>
              <a:t>-test time series </a:t>
            </a:r>
            <a:r>
              <a:rPr lang="en-US"/>
              <a:t>for trend</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2" name="Shape 19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5" name="Shape 17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Shape 2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8" name="Shape 2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a:t>Alpha = 1</a:t>
            </a:r>
            <a:r>
              <a:rPr lang="en-US" dirty="0">
                <a:sym typeface="Wingdings" panose="05000000000000000000" pitchFamily="2" charset="2"/>
              </a:rPr>
              <a:t> EMA = Naïve model (model bias to last observation point)</a:t>
            </a:r>
          </a:p>
          <a:p>
            <a:pPr lvl="0">
              <a:spcBef>
                <a:spcPts val="0"/>
              </a:spcBef>
              <a:buNone/>
            </a:pPr>
            <a:r>
              <a:rPr lang="en-US" dirty="0"/>
              <a:t>Alpha = 0 </a:t>
            </a:r>
            <a:r>
              <a:rPr lang="en-US" dirty="0">
                <a:sym typeface="Wingdings" panose="05000000000000000000" pitchFamily="2" charset="2"/>
              </a:rPr>
              <a:t> new forecast = previous year forecast (model bias to first observation point)</a:t>
            </a:r>
          </a:p>
          <a:p>
            <a:pPr lvl="0">
              <a:spcBef>
                <a:spcPts val="0"/>
              </a:spcBef>
              <a:buNone/>
            </a:pPr>
            <a:endParaRPr lang="en-US" dirty="0">
              <a:sym typeface="Wingdings" panose="05000000000000000000" pitchFamily="2" charset="2"/>
            </a:endParaRPr>
          </a:p>
          <a:p>
            <a:pPr lvl="0">
              <a:spcBef>
                <a:spcPts val="0"/>
              </a:spcBef>
              <a:buNone/>
            </a:pPr>
            <a:r>
              <a:rPr lang="en-US" dirty="0"/>
              <a:t>(Current period data value * lambda) + (Previous period EWMA * (1 - lambda)) = Current period EWMA </a:t>
            </a:r>
            <a:br>
              <a:rPr lang="en-US" dirty="0"/>
            </a:br>
            <a:endParaRPr lang="en-US" dirty="0"/>
          </a:p>
          <a:p>
            <a:pPr lvl="0">
              <a:spcBef>
                <a:spcPts val="0"/>
              </a:spcBef>
              <a:buNone/>
            </a:pPr>
            <a:endParaRPr lang="en-US" dirty="0"/>
          </a:p>
          <a:p>
            <a:pPr lvl="0">
              <a:spcBef>
                <a:spcPts val="0"/>
              </a:spcBef>
              <a:buNone/>
            </a:pPr>
            <a:r>
              <a:rPr lang="en-US" dirty="0"/>
              <a:t>Weighted Moving Average:</a:t>
            </a:r>
          </a:p>
          <a:p>
            <a:pPr lvl="0">
              <a:spcBef>
                <a:spcPts val="0"/>
              </a:spcBef>
              <a:buNone/>
            </a:pPr>
            <a:r>
              <a:rPr lang="en-US" sz="1100" b="0" i="0" kern="1200" dirty="0">
                <a:solidFill>
                  <a:schemeClr val="tx1"/>
                </a:solidFill>
                <a:effectLst/>
                <a:latin typeface="+mn-lt"/>
                <a:ea typeface="+mn-ea"/>
                <a:cs typeface="+mn-cs"/>
              </a:rPr>
              <a:t>WITH repeat_customers as ( SELECT customer_id FROM orders_detail WHERE customer_id IS NOT NULL GROUP BY customer_id HAVING COUNT(distinct order_id) &gt; 1 ), products AS ( SELECT od.product, ROUND(AVG(od.price),2) as avg_item_price, COUNT(distinct rc.customer_id) + 1 as weight FROM orders_detail od LEFT JOIN repeat_customers rc ON rc.customer_id = od.customer_id WHERE od.price IS NOT NULL GROUP BY od.product ) SELECT ROUND(SUM(avg_item_price * weight) / SUM(weight),2) as weighted_avg_item_price FROM products;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9969015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619418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Shape 2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dirty="0"/>
              <a:t>People start using social media on getting News, Job Search follow Fashion Trends, new technologies, gages,  search restaurants</a:t>
            </a:r>
          </a:p>
          <a:p>
            <a:pPr lvl="0" rtl="0">
              <a:spcBef>
                <a:spcPts val="0"/>
              </a:spcBef>
              <a:buNone/>
            </a:pPr>
            <a:r>
              <a:rPr lang="en-US" dirty="0"/>
              <a:t>. And the list goes on and on</a:t>
            </a:r>
            <a:endParaRPr lang="en" dirty="0"/>
          </a:p>
          <a:p>
            <a:pPr lvl="0">
              <a:spcBef>
                <a:spcPts val="0"/>
              </a:spcBef>
              <a:buNone/>
            </a:pPr>
            <a:endParaRPr lang="en-US" dirty="0"/>
          </a:p>
          <a:p>
            <a:pPr lvl="0">
              <a:spcBef>
                <a:spcPts val="0"/>
              </a:spcBef>
              <a:buNone/>
            </a:pPr>
            <a:r>
              <a:rPr lang="en-US" dirty="0"/>
              <a:t>And why does it relate to you?</a:t>
            </a:r>
          </a:p>
          <a:p>
            <a:pPr lvl="0">
              <a:spcBef>
                <a:spcPts val="0"/>
              </a:spcBef>
              <a:buNone/>
            </a:pPr>
            <a:endParaRPr lang="en-US" dirty="0"/>
          </a:p>
          <a:p>
            <a:pPr lvl="0">
              <a:spcBef>
                <a:spcPts val="0"/>
              </a:spcBef>
              <a:buNone/>
            </a:pPr>
            <a:r>
              <a:rPr lang="en-US" dirty="0"/>
              <a:t>Well </a:t>
            </a:r>
          </a:p>
          <a:p>
            <a:pPr lvl="0">
              <a:spcBef>
                <a:spcPts val="0"/>
              </a:spcBef>
              <a:buNone/>
            </a:pPr>
            <a:r>
              <a:rPr lang="en-US" dirty="0"/>
              <a:t>For companies: Branding management: capture feedback on new products, commercials champions, successful crisis management could include capture negative comments quickly on the web to the brand and product</a:t>
            </a:r>
          </a:p>
          <a:p>
            <a:pPr lvl="0">
              <a:spcBef>
                <a:spcPts val="0"/>
              </a:spcBef>
              <a:buNone/>
            </a:pPr>
            <a:r>
              <a:rPr lang="en-US" dirty="0"/>
              <a:t>For individual business owners, using trending hashtags meaning better chance to be reached by potential customers.</a:t>
            </a:r>
          </a:p>
          <a:p>
            <a:pPr lvl="0">
              <a:spcBef>
                <a:spcPts val="0"/>
              </a:spcBef>
              <a:buNone/>
            </a:pPr>
            <a:r>
              <a:rPr lang="en-US" dirty="0"/>
              <a:t>If you are news editors, capture readers feed back meaning you can capture potential events that’s happening</a:t>
            </a:r>
          </a:p>
          <a:p>
            <a:pPr lvl="0">
              <a:spcBef>
                <a:spcPts val="0"/>
              </a:spcBef>
              <a:buNone/>
            </a:pPr>
            <a:r>
              <a:rPr lang="en-US" dirty="0"/>
              <a:t>For everyone else, you always want to be on top of what’s going on instead of being lag, right?</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6" name="Shape 30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1501269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8" name="Shape 1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1" name="Shape 21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Our</a:t>
            </a:r>
            <a:r>
              <a:rPr lang="en-US" baseline="0" dirty="0"/>
              <a:t> goal is to extract a structured representation of events taking place in the world.  </a:t>
            </a:r>
          </a:p>
          <a:p>
            <a:endParaRPr lang="en-US" baseline="0" dirty="0"/>
          </a:p>
          <a:p>
            <a:r>
              <a:rPr lang="en-US" baseline="0" dirty="0"/>
              <a:t>I’d like to raise two important questions up front:</a:t>
            </a:r>
          </a:p>
          <a:p>
            <a:r>
              <a:rPr lang="en-US" baseline="0" dirty="0"/>
              <a:t>The first is which set of events do we want to know about?  For the purposes of this talk we’re interested in important or popular events which are “newsworthy”.  And not mundane events from users’ everyday lives such as what they ate for breakfast.</a:t>
            </a:r>
          </a:p>
          <a:p>
            <a:r>
              <a:rPr lang="en-US" b="0" baseline="0" dirty="0"/>
              <a:t>The second question is how soon can we know about an event?  I think here it’s clear that it’s preferable to know about events as early as possible, preferably before they even take place…</a:t>
            </a:r>
            <a:endParaRPr lang="en-US" b="0" dirty="0"/>
          </a:p>
          <a:p>
            <a:pPr lvl="0">
              <a:spcBef>
                <a:spcPts val="0"/>
              </a:spcBef>
              <a:buNone/>
            </a:pPr>
            <a:endParaRPr lang="en-US" dirty="0"/>
          </a:p>
          <a:p>
            <a:pPr lvl="0" rtl="0">
              <a:spcBef>
                <a:spcPts val="0"/>
              </a:spcBef>
              <a:buClr>
                <a:schemeClr val="dk1"/>
              </a:buClr>
              <a:buSzPct val="91666"/>
              <a:buFont typeface="Arial"/>
              <a:buNone/>
            </a:pPr>
            <a:r>
              <a:rPr lang="en-US" sz="1100" dirty="0">
                <a:solidFill>
                  <a:srgbClr val="3796BF"/>
                </a:solidFill>
              </a:rPr>
              <a:t>Ability to systematically extract and analyze tweets can not only retrieve of events that mostly watched, the sentiment of the event</a:t>
            </a:r>
          </a:p>
          <a:p>
            <a:pPr lvl="0" rtl="0">
              <a:spcBef>
                <a:spcPts val="0"/>
              </a:spcBef>
              <a:buClr>
                <a:schemeClr val="dk1"/>
              </a:buClr>
              <a:buSzPct val="91666"/>
              <a:buFont typeface="Arial"/>
              <a:buNone/>
            </a:pPr>
            <a:endParaRPr lang="en-US" sz="1100" dirty="0">
              <a:solidFill>
                <a:srgbClr val="3796BF"/>
              </a:solidFill>
            </a:endParaRPr>
          </a:p>
          <a:p>
            <a:pPr marL="0" marR="0" lvl="0" indent="0" algn="l" defTabSz="914400" rtl="0" eaLnBrk="1" fontAlgn="auto" latinLnBrk="0" hangingPunct="1">
              <a:lnSpc>
                <a:spcPct val="100000"/>
              </a:lnSpc>
              <a:spcBef>
                <a:spcPts val="0"/>
              </a:spcBef>
              <a:spcAft>
                <a:spcPts val="0"/>
              </a:spcAft>
              <a:buClr>
                <a:schemeClr val="dk1"/>
              </a:buClr>
              <a:buSzPct val="91666"/>
              <a:buFont typeface="Arial"/>
              <a:buNone/>
              <a:tabLst/>
              <a:defRPr/>
            </a:pPr>
            <a:r>
              <a:rPr lang="en-US" dirty="0"/>
              <a:t>In addition to providing a fresher source of information on current events than news (journalists often follow twitter to keep up to date on developing stories), I believe there is reason to be optimistic that despite numerous</a:t>
            </a:r>
            <a:r>
              <a:rPr lang="en-US" baseline="0" dirty="0"/>
              <a:t> challenges, </a:t>
            </a:r>
            <a:r>
              <a:rPr lang="en-US" dirty="0"/>
              <a:t>open-domain</a:t>
            </a:r>
            <a:r>
              <a:rPr lang="en-US" baseline="0" dirty="0"/>
              <a:t> event extraction from Twitter may in fact be easier than from news.</a:t>
            </a:r>
            <a:endParaRPr lang="en-US" dirty="0"/>
          </a:p>
          <a:p>
            <a:pPr lvl="0">
              <a:spcBef>
                <a:spcPts val="0"/>
              </a:spcBef>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6" name="Shape 30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8" name="Shape 2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0" name="Shape 1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 average</a:t>
            </a:r>
            <a:r>
              <a:rPr lang="en" dirty="0"/>
              <a:t>600 </a:t>
            </a:r>
            <a:r>
              <a:rPr lang="en-US" dirty="0"/>
              <a:t>tweets are tweeted per second, 350k per minute, 500 million per day.</a:t>
            </a:r>
            <a:endParaRPr lang="en" dirty="0"/>
          </a:p>
          <a:p>
            <a:pPr lvl="0">
              <a:spcBef>
                <a:spcPts val="0"/>
              </a:spcBef>
              <a:buNone/>
            </a:pPr>
            <a:endParaRPr lang="en-US" dirty="0"/>
          </a:p>
          <a:p>
            <a:pPr lvl="0" rtl="0">
              <a:spcBef>
                <a:spcPts val="0"/>
              </a:spcBef>
              <a:buClr>
                <a:schemeClr val="dk1"/>
              </a:buClr>
              <a:buSzPct val="91666"/>
              <a:buFont typeface="Arial"/>
              <a:buNone/>
            </a:pPr>
            <a:r>
              <a:rPr lang="en-US" sz="1100" b="1" dirty="0">
                <a:solidFill>
                  <a:srgbClr val="3796BF"/>
                </a:solidFill>
              </a:rPr>
              <a:t>HOW TO EXTRACT USEFUL ONES</a:t>
            </a:r>
          </a:p>
          <a:p>
            <a:pPr lvl="0" rtl="0">
              <a:spcBef>
                <a:spcPts val="0"/>
              </a:spcBef>
              <a:buClr>
                <a:schemeClr val="dk1"/>
              </a:buClr>
              <a:buSzPct val="91666"/>
              <a:buFont typeface="Arial"/>
              <a:buNone/>
            </a:pPr>
            <a:r>
              <a:rPr lang="en-US" sz="1100" dirty="0">
                <a:solidFill>
                  <a:srgbClr val="3796BF"/>
                </a:solidFill>
              </a:rPr>
              <a:t>Ability to systematically extract and analyze tweets can not only retrieve of events that mostly watched, the sentiment of the event</a:t>
            </a:r>
          </a:p>
          <a:p>
            <a:pPr lvl="0" rtl="0">
              <a:spcBef>
                <a:spcPts val="0"/>
              </a:spcBef>
              <a:buClr>
                <a:schemeClr val="dk1"/>
              </a:buClr>
              <a:buSzPct val="91666"/>
              <a:buFont typeface="Arial"/>
              <a:buNone/>
            </a:pPr>
            <a:endParaRPr lang="en-US" sz="1100" dirty="0">
              <a:solidFill>
                <a:srgbClr val="3796BF"/>
              </a:solidFill>
            </a:endParaRPr>
          </a:p>
          <a:p>
            <a:pPr marL="0" marR="0" lvl="0" indent="0" algn="l" defTabSz="914400" rtl="0" eaLnBrk="1" fontAlgn="auto" latinLnBrk="0" hangingPunct="1">
              <a:lnSpc>
                <a:spcPct val="100000"/>
              </a:lnSpc>
              <a:spcBef>
                <a:spcPts val="0"/>
              </a:spcBef>
              <a:spcAft>
                <a:spcPts val="0"/>
              </a:spcAft>
              <a:buClr>
                <a:schemeClr val="dk1"/>
              </a:buClr>
              <a:buSzPct val="91666"/>
              <a:buFont typeface="Arial"/>
              <a:buNone/>
              <a:tabLst/>
              <a:defRPr/>
            </a:pPr>
            <a:r>
              <a:rPr lang="en-US" dirty="0"/>
              <a:t>In addition to providing a fresher source of information on current events than news (journalists often follow twitter to keep up to date on developing stories), I believe there is reason to be optimistic that despite numerous</a:t>
            </a:r>
            <a:r>
              <a:rPr lang="en-US" baseline="0" dirty="0"/>
              <a:t> challenges, </a:t>
            </a:r>
            <a:r>
              <a:rPr lang="en-US" dirty="0"/>
              <a:t>open-domain</a:t>
            </a:r>
            <a:r>
              <a:rPr lang="en-US" baseline="0" dirty="0"/>
              <a:t> event extraction from Twitter may in fact be easier than from news.</a:t>
            </a:r>
            <a:endParaRPr lang="en-US" dirty="0"/>
          </a:p>
          <a:p>
            <a:pPr lvl="0" rtl="0">
              <a:spcBef>
                <a:spcPts val="0"/>
              </a:spcBef>
              <a:buClr>
                <a:schemeClr val="dk1"/>
              </a:buClr>
              <a:buSzPct val="91666"/>
              <a:buFont typeface="Arial"/>
              <a:buNone/>
            </a:pPr>
            <a:endParaRPr lang="en-US" sz="1100" dirty="0"/>
          </a:p>
          <a:p>
            <a:pPr lvl="0">
              <a:spcBef>
                <a:spcPts val="0"/>
              </a:spcBef>
              <a:buNone/>
            </a:pPr>
            <a:endParaRPr lang="en-US" dirty="0"/>
          </a:p>
          <a:p>
            <a:pPr lvl="0" rtl="0">
              <a:spcBef>
                <a:spcPts val="0"/>
              </a:spcBef>
              <a:spcAft>
                <a:spcPts val="0"/>
              </a:spcAft>
              <a:buNone/>
            </a:pPr>
            <a:r>
              <a:rPr lang="en" sz="1100" b="1" dirty="0">
                <a:solidFill>
                  <a:srgbClr val="3796BF"/>
                </a:solidFill>
              </a:rPr>
              <a:t>More info on how to use this template at </a:t>
            </a:r>
            <a:r>
              <a:rPr lang="en" sz="1100" b="1" u="sng" dirty="0">
                <a:solidFill>
                  <a:srgbClr val="3796BF"/>
                </a:solidFill>
                <a:hlinkClick r:id="rId3"/>
              </a:rPr>
              <a:t>www.slidescarnival.com/help-use-presentation-template</a:t>
            </a:r>
          </a:p>
          <a:p>
            <a:pPr lvl="0" rtl="0">
              <a:spcBef>
                <a:spcPts val="0"/>
              </a:spcBef>
              <a:spcAft>
                <a:spcPts val="0"/>
              </a:spcAft>
              <a:buClr>
                <a:schemeClr val="dk1"/>
              </a:buClr>
              <a:buSzPct val="110000"/>
              <a:buFont typeface="Arial"/>
              <a:buNone/>
            </a:pPr>
            <a:r>
              <a:rPr lang="en" sz="1100" dirty="0">
                <a:solidFill>
                  <a:srgbClr val="3796BF"/>
                </a:solidFill>
              </a:rPr>
              <a:t>This template is free to use under </a:t>
            </a:r>
            <a:r>
              <a:rPr lang="en" sz="1100" u="sng" dirty="0">
                <a:solidFill>
                  <a:srgbClr val="3796BF"/>
                </a:solidFill>
                <a:hlinkClick r:id="rId4"/>
              </a:rPr>
              <a:t>Creative Commons Attribution license</a:t>
            </a:r>
            <a:r>
              <a:rPr lang="en" sz="1100" dirty="0">
                <a:solidFill>
                  <a:srgbClr val="3796BF"/>
                </a:solidFill>
              </a:rPr>
              <a:t>. You can keep the Credits slide or mention SlidesCarnival and other resources used in a slide footer.</a:t>
            </a:r>
          </a:p>
          <a:p>
            <a:pPr lvl="0">
              <a:spcBef>
                <a:spcPts val="0"/>
              </a:spcBef>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6" name="Shape 18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1495752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2" name="Shape 2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Shape 2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0" name="Shape 30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solidFill>
          <a:srgbClr val="4BB5D9"/>
        </a:solidFill>
        <a:effectLst/>
      </p:bgPr>
    </p:bg>
    <p:spTree>
      <p:nvGrpSpPr>
        <p:cNvPr id="1" name="Shape 8"/>
        <p:cNvGrpSpPr/>
        <p:nvPr/>
      </p:nvGrpSpPr>
      <p:grpSpPr>
        <a:xfrm>
          <a:off x="0" y="0"/>
          <a:ext cx="0" cy="0"/>
          <a:chOff x="0" y="0"/>
          <a:chExt cx="0" cy="0"/>
        </a:xfrm>
      </p:grpSpPr>
      <p:grpSp>
        <p:nvGrpSpPr>
          <p:cNvPr id="9" name="Shape 9"/>
          <p:cNvGrpSpPr/>
          <p:nvPr/>
        </p:nvGrpSpPr>
        <p:grpSpPr>
          <a:xfrm>
            <a:off x="5609666" y="2185857"/>
            <a:ext cx="3534604" cy="3432787"/>
            <a:chOff x="6172200" y="2656117"/>
            <a:chExt cx="2971754" cy="2886150"/>
          </a:xfrm>
        </p:grpSpPr>
        <p:sp>
          <p:nvSpPr>
            <p:cNvPr id="10" name="Shape 10"/>
            <p:cNvSpPr/>
            <p:nvPr/>
          </p:nvSpPr>
          <p:spPr>
            <a:xfrm rot="9208626" flipH="1">
              <a:off x="6704903" y="4110434"/>
              <a:ext cx="484232" cy="120400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1" name="Shape 11"/>
            <p:cNvSpPr/>
            <p:nvPr/>
          </p:nvSpPr>
          <p:spPr>
            <a:xfrm rot="9208633" flipH="1">
              <a:off x="7804300" y="3279012"/>
              <a:ext cx="877623" cy="2182136"/>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2" name="Shape 12"/>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3" name="Shape 13"/>
            <p:cNvSpPr/>
            <p:nvPr/>
          </p:nvSpPr>
          <p:spPr>
            <a:xfrm rot="9208678" flipH="1">
              <a:off x="6287617" y="4657701"/>
              <a:ext cx="229659" cy="571018"/>
            </a:xfrm>
            <a:prstGeom prst="flowChartManualInput">
              <a:avLst/>
            </a:pr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14" name="Shape 14"/>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FFFFFF"/>
            </a:solidFill>
            <a:ln>
              <a:noFill/>
            </a:ln>
          </p:spPr>
        </p:sp>
      </p:grpSp>
      <p:grpSp>
        <p:nvGrpSpPr>
          <p:cNvPr id="15" name="Shape 15"/>
          <p:cNvGrpSpPr/>
          <p:nvPr/>
        </p:nvGrpSpPr>
        <p:grpSpPr>
          <a:xfrm>
            <a:off x="-22" y="-324543"/>
            <a:ext cx="3068579" cy="1910875"/>
            <a:chOff x="-32" y="-215963"/>
            <a:chExt cx="2163561" cy="1347300"/>
          </a:xfrm>
        </p:grpSpPr>
        <p:sp>
          <p:nvSpPr>
            <p:cNvPr id="16" name="Shape 16"/>
            <p:cNvSpPr/>
            <p:nvPr/>
          </p:nvSpPr>
          <p:spPr>
            <a:xfrm rot="-1591408" flipH="1">
              <a:off x="1362168" y="-63166"/>
              <a:ext cx="205102" cy="509980"/>
            </a:xfrm>
            <a:prstGeom prst="flowChartManualInput">
              <a:avLst/>
            </a:pr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17" name="Shape 17"/>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8" name="Shape 18"/>
            <p:cNvSpPr/>
            <p:nvPr/>
          </p:nvSpPr>
          <p:spPr>
            <a:xfrm rot="-1591339" flipH="1">
              <a:off x="892400" y="-169346"/>
              <a:ext cx="504373" cy="1254067"/>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9" name="Shape 19"/>
            <p:cNvSpPr/>
            <p:nvPr/>
          </p:nvSpPr>
          <p:spPr>
            <a:xfrm rot="-1591322" flipH="1">
              <a:off x="1818452" y="-76291"/>
              <a:ext cx="229659" cy="571018"/>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20" name="Shape 20"/>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81D1EC"/>
            </a:solidFill>
            <a:ln>
              <a:noFill/>
            </a:ln>
          </p:spPr>
        </p:sp>
      </p:grpSp>
      <p:sp>
        <p:nvSpPr>
          <p:cNvPr id="21" name="Shape 21"/>
          <p:cNvSpPr txBox="1">
            <a:spLocks noGrp="1"/>
          </p:cNvSpPr>
          <p:nvPr>
            <p:ph type="ctrTitle"/>
          </p:nvPr>
        </p:nvSpPr>
        <p:spPr>
          <a:xfrm>
            <a:off x="685800" y="2753825"/>
            <a:ext cx="5671500" cy="1159800"/>
          </a:xfrm>
          <a:prstGeom prst="rect">
            <a:avLst/>
          </a:prstGeom>
        </p:spPr>
        <p:txBody>
          <a:bodyPr lIns="91425" tIns="91425" rIns="91425" bIns="91425" anchor="b" anchorCtr="0"/>
          <a:lstStyle>
            <a:lvl1pPr lvl="0">
              <a:spcBef>
                <a:spcPts val="0"/>
              </a:spcBef>
              <a:buClr>
                <a:srgbClr val="FFFFFF"/>
              </a:buClr>
              <a:buSzPct val="100000"/>
              <a:defRPr sz="5000">
                <a:solidFill>
                  <a:srgbClr val="FFFFFF"/>
                </a:solidFill>
              </a:defRPr>
            </a:lvl1pPr>
            <a:lvl2pPr lvl="1">
              <a:spcBef>
                <a:spcPts val="0"/>
              </a:spcBef>
              <a:buClr>
                <a:srgbClr val="FFFFFF"/>
              </a:buClr>
              <a:buSzPct val="100000"/>
              <a:defRPr sz="5000">
                <a:solidFill>
                  <a:srgbClr val="FFFFFF"/>
                </a:solidFill>
              </a:defRPr>
            </a:lvl2pPr>
            <a:lvl3pPr lvl="2">
              <a:spcBef>
                <a:spcPts val="0"/>
              </a:spcBef>
              <a:buClr>
                <a:srgbClr val="FFFFFF"/>
              </a:buClr>
              <a:buSzPct val="100000"/>
              <a:defRPr sz="5000">
                <a:solidFill>
                  <a:srgbClr val="FFFFFF"/>
                </a:solidFill>
              </a:defRPr>
            </a:lvl3pPr>
            <a:lvl4pPr lvl="3">
              <a:spcBef>
                <a:spcPts val="0"/>
              </a:spcBef>
              <a:buClr>
                <a:srgbClr val="FFFFFF"/>
              </a:buClr>
              <a:buSzPct val="100000"/>
              <a:defRPr sz="5000">
                <a:solidFill>
                  <a:srgbClr val="FFFFFF"/>
                </a:solidFill>
              </a:defRPr>
            </a:lvl4pPr>
            <a:lvl5pPr lvl="4">
              <a:spcBef>
                <a:spcPts val="0"/>
              </a:spcBef>
              <a:buClr>
                <a:srgbClr val="FFFFFF"/>
              </a:buClr>
              <a:buSzPct val="100000"/>
              <a:defRPr sz="5000">
                <a:solidFill>
                  <a:srgbClr val="FFFFFF"/>
                </a:solidFill>
              </a:defRPr>
            </a:lvl5pPr>
            <a:lvl6pPr lvl="5">
              <a:spcBef>
                <a:spcPts val="0"/>
              </a:spcBef>
              <a:buClr>
                <a:srgbClr val="FFFFFF"/>
              </a:buClr>
              <a:buSzPct val="100000"/>
              <a:defRPr sz="5000">
                <a:solidFill>
                  <a:srgbClr val="FFFFFF"/>
                </a:solidFill>
              </a:defRPr>
            </a:lvl6pPr>
            <a:lvl7pPr lvl="6">
              <a:spcBef>
                <a:spcPts val="0"/>
              </a:spcBef>
              <a:buClr>
                <a:srgbClr val="FFFFFF"/>
              </a:buClr>
              <a:buSzPct val="100000"/>
              <a:defRPr sz="5000">
                <a:solidFill>
                  <a:srgbClr val="FFFFFF"/>
                </a:solidFill>
              </a:defRPr>
            </a:lvl7pPr>
            <a:lvl8pPr lvl="7">
              <a:spcBef>
                <a:spcPts val="0"/>
              </a:spcBef>
              <a:buClr>
                <a:srgbClr val="FFFFFF"/>
              </a:buClr>
              <a:buSzPct val="100000"/>
              <a:defRPr sz="5000">
                <a:solidFill>
                  <a:srgbClr val="FFFFFF"/>
                </a:solidFill>
              </a:defRPr>
            </a:lvl8pPr>
            <a:lvl9pPr lvl="8">
              <a:spcBef>
                <a:spcPts val="0"/>
              </a:spcBef>
              <a:buClr>
                <a:srgbClr val="FFFFFF"/>
              </a:buClr>
              <a:buSzPct val="100000"/>
              <a:defRPr sz="50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bg>
      <p:bgPr>
        <a:solidFill>
          <a:srgbClr val="FF9900"/>
        </a:solidFill>
        <a:effectLst/>
      </p:bgPr>
    </p:bg>
    <p:spTree>
      <p:nvGrpSpPr>
        <p:cNvPr id="1" name="Shape 22"/>
        <p:cNvGrpSpPr/>
        <p:nvPr/>
      </p:nvGrpSpPr>
      <p:grpSpPr>
        <a:xfrm>
          <a:off x="0" y="0"/>
          <a:ext cx="0" cy="0"/>
          <a:chOff x="0" y="0"/>
          <a:chExt cx="0" cy="0"/>
        </a:xfrm>
      </p:grpSpPr>
      <p:grpSp>
        <p:nvGrpSpPr>
          <p:cNvPr id="23" name="Shape 23"/>
          <p:cNvGrpSpPr/>
          <p:nvPr/>
        </p:nvGrpSpPr>
        <p:grpSpPr>
          <a:xfrm>
            <a:off x="6172200" y="2656117"/>
            <a:ext cx="2971754" cy="2886150"/>
            <a:chOff x="6172200" y="2656117"/>
            <a:chExt cx="2971754" cy="2886150"/>
          </a:xfrm>
        </p:grpSpPr>
        <p:sp>
          <p:nvSpPr>
            <p:cNvPr id="24" name="Shape 24"/>
            <p:cNvSpPr/>
            <p:nvPr/>
          </p:nvSpPr>
          <p:spPr>
            <a:xfrm rot="9208626" flipH="1">
              <a:off x="6704903" y="4110434"/>
              <a:ext cx="484232" cy="120400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25" name="Shape 25"/>
            <p:cNvSpPr/>
            <p:nvPr/>
          </p:nvSpPr>
          <p:spPr>
            <a:xfrm rot="9208633" flipH="1">
              <a:off x="7804300" y="3279012"/>
              <a:ext cx="877623" cy="2182136"/>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26" name="Shape 26"/>
            <p:cNvSpPr/>
            <p:nvPr/>
          </p:nvSpPr>
          <p:spPr>
            <a:xfrm rot="9208606" flipH="1">
              <a:off x="7481789" y="4276912"/>
              <a:ext cx="408796" cy="1016449"/>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27" name="Shape 27"/>
            <p:cNvSpPr/>
            <p:nvPr/>
          </p:nvSpPr>
          <p:spPr>
            <a:xfrm rot="9208678" flipH="1">
              <a:off x="6287617" y="4657701"/>
              <a:ext cx="229659" cy="571018"/>
            </a:xfrm>
            <a:prstGeom prst="flowChartManualInput">
              <a:avLst/>
            </a:pr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28" name="Shape 28"/>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FFFFFF"/>
            </a:solidFill>
            <a:ln>
              <a:noFill/>
            </a:ln>
          </p:spPr>
        </p:sp>
      </p:grpSp>
      <p:grpSp>
        <p:nvGrpSpPr>
          <p:cNvPr id="29" name="Shape 29"/>
          <p:cNvGrpSpPr/>
          <p:nvPr/>
        </p:nvGrpSpPr>
        <p:grpSpPr>
          <a:xfrm>
            <a:off x="-32" y="-228026"/>
            <a:ext cx="2163561" cy="1347300"/>
            <a:chOff x="-32" y="-215963"/>
            <a:chExt cx="2163561" cy="1347300"/>
          </a:xfrm>
        </p:grpSpPr>
        <p:sp>
          <p:nvSpPr>
            <p:cNvPr id="30" name="Shape 30"/>
            <p:cNvSpPr/>
            <p:nvPr/>
          </p:nvSpPr>
          <p:spPr>
            <a:xfrm rot="-1591408" flipH="1">
              <a:off x="1362168" y="-63166"/>
              <a:ext cx="205102" cy="509980"/>
            </a:xfrm>
            <a:prstGeom prst="flowChartManualInput">
              <a:avLst/>
            </a:pr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31" name="Shape 31"/>
            <p:cNvSpPr/>
            <p:nvPr/>
          </p:nvSpPr>
          <p:spPr>
            <a:xfrm rot="-1591371" flipH="1">
              <a:off x="239462" y="-151890"/>
              <a:ext cx="434753" cy="1080979"/>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32" name="Shape 32"/>
            <p:cNvSpPr/>
            <p:nvPr/>
          </p:nvSpPr>
          <p:spPr>
            <a:xfrm rot="-1591339" flipH="1">
              <a:off x="892400" y="-169346"/>
              <a:ext cx="504373" cy="1254067"/>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33" name="Shape 33"/>
            <p:cNvSpPr/>
            <p:nvPr/>
          </p:nvSpPr>
          <p:spPr>
            <a:xfrm rot="-1591322" flipH="1">
              <a:off x="1818452" y="-76291"/>
              <a:ext cx="229659" cy="571018"/>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34" name="Shape 34"/>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81D1EC"/>
            </a:solidFill>
            <a:ln>
              <a:noFill/>
            </a:ln>
          </p:spPr>
        </p:sp>
      </p:grpSp>
      <p:sp>
        <p:nvSpPr>
          <p:cNvPr id="35" name="Shape 35"/>
          <p:cNvSpPr txBox="1">
            <a:spLocks noGrp="1"/>
          </p:cNvSpPr>
          <p:nvPr>
            <p:ph type="ctrTitle"/>
          </p:nvPr>
        </p:nvSpPr>
        <p:spPr>
          <a:xfrm>
            <a:off x="685800" y="2421550"/>
            <a:ext cx="5074500" cy="1159800"/>
          </a:xfrm>
          <a:prstGeom prst="rect">
            <a:avLst/>
          </a:prstGeom>
        </p:spPr>
        <p:txBody>
          <a:bodyPr lIns="91425" tIns="91425" rIns="91425" bIns="91425" anchor="b" anchorCtr="0"/>
          <a:lstStyle>
            <a:lvl1pPr lvl="0" rtl="0">
              <a:spcBef>
                <a:spcPts val="0"/>
              </a:spcBef>
              <a:buClr>
                <a:srgbClr val="FFFFFF"/>
              </a:buClr>
              <a:buSzPct val="100000"/>
              <a:defRPr sz="3600">
                <a:solidFill>
                  <a:srgbClr val="FFFFFF"/>
                </a:solidFill>
              </a:defRPr>
            </a:lvl1pPr>
            <a:lvl2pPr lvl="1" rtl="0">
              <a:spcBef>
                <a:spcPts val="0"/>
              </a:spcBef>
              <a:buClr>
                <a:srgbClr val="FFFFFF"/>
              </a:buClr>
              <a:buSzPct val="100000"/>
              <a:defRPr sz="3600">
                <a:solidFill>
                  <a:srgbClr val="FFFFFF"/>
                </a:solidFill>
              </a:defRPr>
            </a:lvl2pPr>
            <a:lvl3pPr lvl="2" rtl="0">
              <a:spcBef>
                <a:spcPts val="0"/>
              </a:spcBef>
              <a:buClr>
                <a:srgbClr val="FFFFFF"/>
              </a:buClr>
              <a:buSzPct val="100000"/>
              <a:defRPr sz="3600">
                <a:solidFill>
                  <a:srgbClr val="FFFFFF"/>
                </a:solidFill>
              </a:defRPr>
            </a:lvl3pPr>
            <a:lvl4pPr lvl="3" rtl="0">
              <a:spcBef>
                <a:spcPts val="0"/>
              </a:spcBef>
              <a:buClr>
                <a:srgbClr val="FFFFFF"/>
              </a:buClr>
              <a:buSzPct val="100000"/>
              <a:defRPr sz="3600">
                <a:solidFill>
                  <a:srgbClr val="FFFFFF"/>
                </a:solidFill>
              </a:defRPr>
            </a:lvl4pPr>
            <a:lvl5pPr lvl="4" rtl="0">
              <a:spcBef>
                <a:spcPts val="0"/>
              </a:spcBef>
              <a:buClr>
                <a:srgbClr val="FFFFFF"/>
              </a:buClr>
              <a:buSzPct val="100000"/>
              <a:defRPr sz="3600">
                <a:solidFill>
                  <a:srgbClr val="FFFFFF"/>
                </a:solidFill>
              </a:defRPr>
            </a:lvl5pPr>
            <a:lvl6pPr lvl="5" rtl="0">
              <a:spcBef>
                <a:spcPts val="0"/>
              </a:spcBef>
              <a:buClr>
                <a:srgbClr val="FFFFFF"/>
              </a:buClr>
              <a:buSzPct val="100000"/>
              <a:defRPr sz="3600">
                <a:solidFill>
                  <a:srgbClr val="FFFFFF"/>
                </a:solidFill>
              </a:defRPr>
            </a:lvl6pPr>
            <a:lvl7pPr lvl="6" rtl="0">
              <a:spcBef>
                <a:spcPts val="0"/>
              </a:spcBef>
              <a:buClr>
                <a:srgbClr val="FFFFFF"/>
              </a:buClr>
              <a:buSzPct val="100000"/>
              <a:defRPr sz="3600">
                <a:solidFill>
                  <a:srgbClr val="FFFFFF"/>
                </a:solidFill>
              </a:defRPr>
            </a:lvl7pPr>
            <a:lvl8pPr lvl="7" rtl="0">
              <a:spcBef>
                <a:spcPts val="0"/>
              </a:spcBef>
              <a:buClr>
                <a:srgbClr val="FFFFFF"/>
              </a:buClr>
              <a:buSzPct val="100000"/>
              <a:defRPr sz="3600">
                <a:solidFill>
                  <a:srgbClr val="FFFFFF"/>
                </a:solidFill>
              </a:defRPr>
            </a:lvl8pPr>
            <a:lvl9pPr lvl="8" rtl="0">
              <a:spcBef>
                <a:spcPts val="0"/>
              </a:spcBef>
              <a:buClr>
                <a:srgbClr val="FFFFFF"/>
              </a:buClr>
              <a:buSzPct val="100000"/>
              <a:defRPr sz="3600">
                <a:solidFill>
                  <a:srgbClr val="FFFFFF"/>
                </a:solidFill>
              </a:defRPr>
            </a:lvl9pPr>
          </a:lstStyle>
          <a:p>
            <a:endParaRPr/>
          </a:p>
        </p:txBody>
      </p:sp>
      <p:sp>
        <p:nvSpPr>
          <p:cNvPr id="36" name="Shape 36"/>
          <p:cNvSpPr txBox="1">
            <a:spLocks noGrp="1"/>
          </p:cNvSpPr>
          <p:nvPr>
            <p:ph type="subTitle" idx="1"/>
          </p:nvPr>
        </p:nvSpPr>
        <p:spPr>
          <a:xfrm>
            <a:off x="685800" y="3449654"/>
            <a:ext cx="5074500" cy="784800"/>
          </a:xfrm>
          <a:prstGeom prst="rect">
            <a:avLst/>
          </a:prstGeom>
        </p:spPr>
        <p:txBody>
          <a:bodyPr lIns="91425" tIns="91425" rIns="91425" bIns="91425" anchor="t" anchorCtr="0"/>
          <a:lstStyle>
            <a:lvl1pPr lvl="0" rtl="0">
              <a:spcBef>
                <a:spcPts val="0"/>
              </a:spcBef>
              <a:buClr>
                <a:srgbClr val="FFFFFF"/>
              </a:buClr>
              <a:buNone/>
              <a:defRPr>
                <a:solidFill>
                  <a:srgbClr val="FFFFFF"/>
                </a:solidFill>
              </a:defRPr>
            </a:lvl1pPr>
            <a:lvl2pPr lvl="1" rtl="0">
              <a:spcBef>
                <a:spcPts val="0"/>
              </a:spcBef>
              <a:buClr>
                <a:srgbClr val="FFFFFF"/>
              </a:buClr>
              <a:buSzPct val="100000"/>
              <a:buNone/>
              <a:defRPr sz="3000">
                <a:solidFill>
                  <a:srgbClr val="FFFFFF"/>
                </a:solidFill>
              </a:defRPr>
            </a:lvl2pPr>
            <a:lvl3pPr lvl="2" rtl="0">
              <a:spcBef>
                <a:spcPts val="0"/>
              </a:spcBef>
              <a:buClr>
                <a:srgbClr val="FFFFFF"/>
              </a:buClr>
              <a:buSzPct val="100000"/>
              <a:buNone/>
              <a:defRPr sz="3000">
                <a:solidFill>
                  <a:srgbClr val="FFFFFF"/>
                </a:solidFill>
              </a:defRPr>
            </a:lvl3pPr>
            <a:lvl4pPr lvl="3" rtl="0">
              <a:spcBef>
                <a:spcPts val="0"/>
              </a:spcBef>
              <a:buClr>
                <a:srgbClr val="FFFFFF"/>
              </a:buClr>
              <a:buSzPct val="100000"/>
              <a:buNone/>
              <a:defRPr sz="3000">
                <a:solidFill>
                  <a:srgbClr val="FFFFFF"/>
                </a:solidFill>
              </a:defRPr>
            </a:lvl4pPr>
            <a:lvl5pPr lvl="4" rtl="0">
              <a:spcBef>
                <a:spcPts val="0"/>
              </a:spcBef>
              <a:buClr>
                <a:srgbClr val="FFFFFF"/>
              </a:buClr>
              <a:buSzPct val="100000"/>
              <a:buNone/>
              <a:defRPr sz="3000">
                <a:solidFill>
                  <a:srgbClr val="FFFFFF"/>
                </a:solidFill>
              </a:defRPr>
            </a:lvl5pPr>
            <a:lvl6pPr lvl="5" rtl="0">
              <a:spcBef>
                <a:spcPts val="0"/>
              </a:spcBef>
              <a:buClr>
                <a:srgbClr val="FFFFFF"/>
              </a:buClr>
              <a:buSzPct val="100000"/>
              <a:buNone/>
              <a:defRPr sz="3000">
                <a:solidFill>
                  <a:srgbClr val="FFFFFF"/>
                </a:solidFill>
              </a:defRPr>
            </a:lvl6pPr>
            <a:lvl7pPr lvl="6" rtl="0">
              <a:spcBef>
                <a:spcPts val="0"/>
              </a:spcBef>
              <a:buClr>
                <a:srgbClr val="FFFFFF"/>
              </a:buClr>
              <a:buSzPct val="100000"/>
              <a:buNone/>
              <a:defRPr sz="3000">
                <a:solidFill>
                  <a:srgbClr val="FFFFFF"/>
                </a:solidFill>
              </a:defRPr>
            </a:lvl7pPr>
            <a:lvl8pPr lvl="7" rtl="0">
              <a:spcBef>
                <a:spcPts val="0"/>
              </a:spcBef>
              <a:buClr>
                <a:srgbClr val="FFFFFF"/>
              </a:buClr>
              <a:buSzPct val="100000"/>
              <a:buNone/>
              <a:defRPr sz="3000">
                <a:solidFill>
                  <a:srgbClr val="FFFFFF"/>
                </a:solidFill>
              </a:defRPr>
            </a:lvl8pPr>
            <a:lvl9pPr lvl="8" rtl="0">
              <a:spcBef>
                <a:spcPts val="0"/>
              </a:spcBef>
              <a:buClr>
                <a:srgbClr val="FFFFFF"/>
              </a:buClr>
              <a:buSzPct val="100000"/>
              <a:buNone/>
              <a:defRPr sz="3000">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Quote">
    <p:spTree>
      <p:nvGrpSpPr>
        <p:cNvPr id="1" name="Shape 37"/>
        <p:cNvGrpSpPr/>
        <p:nvPr/>
      </p:nvGrpSpPr>
      <p:grpSpPr>
        <a:xfrm>
          <a:off x="0" y="0"/>
          <a:ext cx="0" cy="0"/>
          <a:chOff x="0" y="0"/>
          <a:chExt cx="0" cy="0"/>
        </a:xfrm>
      </p:grpSpPr>
      <p:sp>
        <p:nvSpPr>
          <p:cNvPr id="38" name="Shape 38"/>
          <p:cNvSpPr txBox="1">
            <a:spLocks noGrp="1"/>
          </p:cNvSpPr>
          <p:nvPr>
            <p:ph type="body" idx="1"/>
          </p:nvPr>
        </p:nvSpPr>
        <p:spPr>
          <a:xfrm>
            <a:off x="2822775" y="2161800"/>
            <a:ext cx="3498300" cy="819900"/>
          </a:xfrm>
          <a:prstGeom prst="rect">
            <a:avLst/>
          </a:prstGeom>
        </p:spPr>
        <p:txBody>
          <a:bodyPr lIns="91425" tIns="91425" rIns="91425" bIns="91425" anchor="ctr" anchorCtr="0"/>
          <a:lstStyle>
            <a:lvl1pPr lvl="0" algn="ctr" rtl="0">
              <a:spcBef>
                <a:spcPts val="0"/>
              </a:spcBef>
              <a:buClr>
                <a:srgbClr val="3796BF"/>
              </a:buClr>
              <a:buSzPct val="100000"/>
              <a:buFont typeface="Oswald"/>
              <a:defRPr sz="2400">
                <a:solidFill>
                  <a:srgbClr val="3796BF"/>
                </a:solidFill>
                <a:latin typeface="Oswald"/>
                <a:ea typeface="Oswald"/>
                <a:cs typeface="Oswald"/>
                <a:sym typeface="Oswald"/>
              </a:defRPr>
            </a:lvl1pPr>
            <a:lvl2pPr lvl="1" algn="ctr" rtl="0">
              <a:spcBef>
                <a:spcPts val="0"/>
              </a:spcBef>
              <a:buClr>
                <a:srgbClr val="3796BF"/>
              </a:buClr>
              <a:buSzPct val="100000"/>
              <a:buFont typeface="Oswald"/>
              <a:defRPr sz="2400">
                <a:solidFill>
                  <a:srgbClr val="3796BF"/>
                </a:solidFill>
                <a:latin typeface="Oswald"/>
                <a:ea typeface="Oswald"/>
                <a:cs typeface="Oswald"/>
                <a:sym typeface="Oswald"/>
              </a:defRPr>
            </a:lvl2pPr>
            <a:lvl3pPr lvl="2" algn="ctr" rtl="0">
              <a:spcBef>
                <a:spcPts val="0"/>
              </a:spcBef>
              <a:buClr>
                <a:srgbClr val="3796BF"/>
              </a:buClr>
              <a:buSzPct val="100000"/>
              <a:buFont typeface="Oswald"/>
              <a:defRPr sz="2400">
                <a:solidFill>
                  <a:srgbClr val="3796BF"/>
                </a:solidFill>
                <a:latin typeface="Oswald"/>
                <a:ea typeface="Oswald"/>
                <a:cs typeface="Oswald"/>
                <a:sym typeface="Oswald"/>
              </a:defRPr>
            </a:lvl3pPr>
            <a:lvl4pPr lvl="3" algn="ctr" rtl="0">
              <a:spcBef>
                <a:spcPts val="0"/>
              </a:spcBef>
              <a:buClr>
                <a:srgbClr val="3796BF"/>
              </a:buClr>
              <a:buSzPct val="100000"/>
              <a:buFont typeface="Oswald"/>
              <a:defRPr sz="2400">
                <a:solidFill>
                  <a:srgbClr val="3796BF"/>
                </a:solidFill>
                <a:latin typeface="Oswald"/>
                <a:ea typeface="Oswald"/>
                <a:cs typeface="Oswald"/>
                <a:sym typeface="Oswald"/>
              </a:defRPr>
            </a:lvl4pPr>
            <a:lvl5pPr lvl="4" algn="ctr" rtl="0">
              <a:spcBef>
                <a:spcPts val="0"/>
              </a:spcBef>
              <a:buClr>
                <a:srgbClr val="3796BF"/>
              </a:buClr>
              <a:buSzPct val="100000"/>
              <a:buFont typeface="Oswald"/>
              <a:defRPr sz="2400">
                <a:solidFill>
                  <a:srgbClr val="3796BF"/>
                </a:solidFill>
                <a:latin typeface="Oswald"/>
                <a:ea typeface="Oswald"/>
                <a:cs typeface="Oswald"/>
                <a:sym typeface="Oswald"/>
              </a:defRPr>
            </a:lvl5pPr>
            <a:lvl6pPr lvl="5" algn="ctr" rtl="0">
              <a:spcBef>
                <a:spcPts val="0"/>
              </a:spcBef>
              <a:buClr>
                <a:srgbClr val="3796BF"/>
              </a:buClr>
              <a:buSzPct val="100000"/>
              <a:buFont typeface="Oswald"/>
              <a:defRPr sz="2400">
                <a:solidFill>
                  <a:srgbClr val="3796BF"/>
                </a:solidFill>
                <a:latin typeface="Oswald"/>
                <a:ea typeface="Oswald"/>
                <a:cs typeface="Oswald"/>
                <a:sym typeface="Oswald"/>
              </a:defRPr>
            </a:lvl6pPr>
            <a:lvl7pPr lvl="6" algn="ctr" rtl="0">
              <a:spcBef>
                <a:spcPts val="0"/>
              </a:spcBef>
              <a:buClr>
                <a:srgbClr val="3796BF"/>
              </a:buClr>
              <a:buSzPct val="100000"/>
              <a:buFont typeface="Oswald"/>
              <a:defRPr sz="2400">
                <a:solidFill>
                  <a:srgbClr val="3796BF"/>
                </a:solidFill>
                <a:latin typeface="Oswald"/>
                <a:ea typeface="Oswald"/>
                <a:cs typeface="Oswald"/>
                <a:sym typeface="Oswald"/>
              </a:defRPr>
            </a:lvl7pPr>
            <a:lvl8pPr lvl="7" algn="ctr" rtl="0">
              <a:spcBef>
                <a:spcPts val="0"/>
              </a:spcBef>
              <a:buClr>
                <a:srgbClr val="3796BF"/>
              </a:buClr>
              <a:buSzPct val="100000"/>
              <a:buFont typeface="Oswald"/>
              <a:defRPr sz="2400">
                <a:solidFill>
                  <a:srgbClr val="3796BF"/>
                </a:solidFill>
                <a:latin typeface="Oswald"/>
                <a:ea typeface="Oswald"/>
                <a:cs typeface="Oswald"/>
                <a:sym typeface="Oswald"/>
              </a:defRPr>
            </a:lvl8pPr>
            <a:lvl9pPr lvl="8" algn="ctr">
              <a:spcBef>
                <a:spcPts val="0"/>
              </a:spcBef>
              <a:buClr>
                <a:srgbClr val="3796BF"/>
              </a:buClr>
              <a:buSzPct val="100000"/>
              <a:buFont typeface="Oswald"/>
              <a:defRPr sz="2400">
                <a:solidFill>
                  <a:srgbClr val="3796BF"/>
                </a:solidFill>
                <a:latin typeface="Oswald"/>
                <a:ea typeface="Oswald"/>
                <a:cs typeface="Oswald"/>
                <a:sym typeface="Oswald"/>
              </a:defRPr>
            </a:lvl9pPr>
          </a:lstStyle>
          <a:p>
            <a:endParaRPr/>
          </a:p>
        </p:txBody>
      </p:sp>
      <p:grpSp>
        <p:nvGrpSpPr>
          <p:cNvPr id="39" name="Shape 39"/>
          <p:cNvGrpSpPr/>
          <p:nvPr/>
        </p:nvGrpSpPr>
        <p:grpSpPr>
          <a:xfrm>
            <a:off x="5609666" y="2185857"/>
            <a:ext cx="3534604" cy="3432787"/>
            <a:chOff x="6172200" y="2656117"/>
            <a:chExt cx="2971754" cy="2886150"/>
          </a:xfrm>
        </p:grpSpPr>
        <p:sp>
          <p:nvSpPr>
            <p:cNvPr id="40" name="Shape 40"/>
            <p:cNvSpPr/>
            <p:nvPr/>
          </p:nvSpPr>
          <p:spPr>
            <a:xfrm rot="9208626" flipH="1">
              <a:off x="6704903" y="4110434"/>
              <a:ext cx="484232" cy="120400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41" name="Shape 41"/>
            <p:cNvSpPr/>
            <p:nvPr/>
          </p:nvSpPr>
          <p:spPr>
            <a:xfrm rot="9208633" flipH="1">
              <a:off x="7804300" y="3279012"/>
              <a:ext cx="877623" cy="2182136"/>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42" name="Shape 42"/>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43" name="Shape 43"/>
            <p:cNvSpPr/>
            <p:nvPr/>
          </p:nvSpPr>
          <p:spPr>
            <a:xfrm rot="9208678" flipH="1">
              <a:off x="6287617" y="465770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44" name="Shape 44"/>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grpSp>
        <p:nvGrpSpPr>
          <p:cNvPr id="45" name="Shape 45"/>
          <p:cNvGrpSpPr/>
          <p:nvPr/>
        </p:nvGrpSpPr>
        <p:grpSpPr>
          <a:xfrm>
            <a:off x="-22" y="-324543"/>
            <a:ext cx="3068579" cy="1910875"/>
            <a:chOff x="-32" y="-215963"/>
            <a:chExt cx="2163561" cy="1347300"/>
          </a:xfrm>
        </p:grpSpPr>
        <p:sp>
          <p:nvSpPr>
            <p:cNvPr id="46" name="Shape 46"/>
            <p:cNvSpPr/>
            <p:nvPr/>
          </p:nvSpPr>
          <p:spPr>
            <a:xfrm rot="-1591408" flipH="1">
              <a:off x="1362168" y="-63166"/>
              <a:ext cx="205102" cy="509980"/>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47" name="Shape 47"/>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48" name="Shape 48"/>
            <p:cNvSpPr/>
            <p:nvPr/>
          </p:nvSpPr>
          <p:spPr>
            <a:xfrm rot="-1591339" flipH="1">
              <a:off x="892400" y="-169346"/>
              <a:ext cx="504373" cy="1254067"/>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49" name="Shape 49"/>
            <p:cNvSpPr/>
            <p:nvPr/>
          </p:nvSpPr>
          <p:spPr>
            <a:xfrm rot="-1591322" flipH="1">
              <a:off x="1818452" y="-76291"/>
              <a:ext cx="229659" cy="571018"/>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50" name="Shape 50"/>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81D1EC"/>
            </a:solidFill>
            <a:ln>
              <a:noFill/>
            </a:ln>
          </p:spPr>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51"/>
        <p:cNvGrpSpPr/>
        <p:nvPr/>
      </p:nvGrpSpPr>
      <p:grpSpPr>
        <a:xfrm>
          <a:off x="0" y="0"/>
          <a:ext cx="0" cy="0"/>
          <a:chOff x="0" y="0"/>
          <a:chExt cx="0" cy="0"/>
        </a:xfrm>
      </p:grpSpPr>
      <p:grpSp>
        <p:nvGrpSpPr>
          <p:cNvPr id="52" name="Shape 52"/>
          <p:cNvGrpSpPr/>
          <p:nvPr/>
        </p:nvGrpSpPr>
        <p:grpSpPr>
          <a:xfrm>
            <a:off x="6172200" y="2656117"/>
            <a:ext cx="2971754" cy="2886150"/>
            <a:chOff x="6172200" y="2656117"/>
            <a:chExt cx="2971754" cy="2886150"/>
          </a:xfrm>
        </p:grpSpPr>
        <p:sp>
          <p:nvSpPr>
            <p:cNvPr id="53" name="Shape 53"/>
            <p:cNvSpPr/>
            <p:nvPr/>
          </p:nvSpPr>
          <p:spPr>
            <a:xfrm rot="9208626" flipH="1">
              <a:off x="6704903" y="4110434"/>
              <a:ext cx="484232" cy="1204006"/>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54" name="Shape 54"/>
            <p:cNvSpPr/>
            <p:nvPr/>
          </p:nvSpPr>
          <p:spPr>
            <a:xfrm rot="9208633" flipH="1">
              <a:off x="7804300" y="3279012"/>
              <a:ext cx="877623" cy="218213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55" name="Shape 55"/>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56" name="Shape 56"/>
            <p:cNvSpPr/>
            <p:nvPr/>
          </p:nvSpPr>
          <p:spPr>
            <a:xfrm rot="9208678" flipH="1">
              <a:off x="6287617" y="4657701"/>
              <a:ext cx="229659" cy="571018"/>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57" name="Shape 57"/>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58" name="Shape 58"/>
          <p:cNvGrpSpPr/>
          <p:nvPr/>
        </p:nvGrpSpPr>
        <p:grpSpPr>
          <a:xfrm>
            <a:off x="-32" y="-228026"/>
            <a:ext cx="2163561" cy="1347300"/>
            <a:chOff x="-32" y="-215963"/>
            <a:chExt cx="2163561" cy="1347300"/>
          </a:xfrm>
        </p:grpSpPr>
        <p:sp>
          <p:nvSpPr>
            <p:cNvPr id="59" name="Shape 59"/>
            <p:cNvSpPr/>
            <p:nvPr/>
          </p:nvSpPr>
          <p:spPr>
            <a:xfrm rot="-1591408" flipH="1">
              <a:off x="1362168" y="-63166"/>
              <a:ext cx="205102" cy="509980"/>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60" name="Shape 60"/>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61" name="Shape 61"/>
            <p:cNvSpPr/>
            <p:nvPr/>
          </p:nvSpPr>
          <p:spPr>
            <a:xfrm rot="-1591339" flipH="1">
              <a:off x="892400" y="-169346"/>
              <a:ext cx="504373" cy="1254067"/>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62" name="Shape 62"/>
            <p:cNvSpPr/>
            <p:nvPr/>
          </p:nvSpPr>
          <p:spPr>
            <a:xfrm rot="-1591322" flipH="1">
              <a:off x="1818452" y="-7629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63" name="Shape 63"/>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64" name="Shape 64"/>
          <p:cNvSpPr txBox="1">
            <a:spLocks noGrp="1"/>
          </p:cNvSpPr>
          <p:nvPr>
            <p:ph type="title"/>
          </p:nvPr>
        </p:nvSpPr>
        <p:spPr>
          <a:xfrm>
            <a:off x="1031425" y="1149725"/>
            <a:ext cx="5760300" cy="680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65" name="Shape 65"/>
          <p:cNvSpPr txBox="1">
            <a:spLocks noGrp="1"/>
          </p:cNvSpPr>
          <p:nvPr>
            <p:ph type="body" idx="1"/>
          </p:nvPr>
        </p:nvSpPr>
        <p:spPr>
          <a:xfrm>
            <a:off x="1031425" y="1777125"/>
            <a:ext cx="5760300" cy="2521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66"/>
        <p:cNvGrpSpPr/>
        <p:nvPr/>
      </p:nvGrpSpPr>
      <p:grpSpPr>
        <a:xfrm>
          <a:off x="0" y="0"/>
          <a:ext cx="0" cy="0"/>
          <a:chOff x="0" y="0"/>
          <a:chExt cx="0" cy="0"/>
        </a:xfrm>
      </p:grpSpPr>
      <p:grpSp>
        <p:nvGrpSpPr>
          <p:cNvPr id="67" name="Shape 67"/>
          <p:cNvGrpSpPr/>
          <p:nvPr/>
        </p:nvGrpSpPr>
        <p:grpSpPr>
          <a:xfrm>
            <a:off x="6172200" y="2656117"/>
            <a:ext cx="2971754" cy="2886150"/>
            <a:chOff x="6172200" y="2656117"/>
            <a:chExt cx="2971754" cy="2886150"/>
          </a:xfrm>
        </p:grpSpPr>
        <p:sp>
          <p:nvSpPr>
            <p:cNvPr id="68" name="Shape 68"/>
            <p:cNvSpPr/>
            <p:nvPr/>
          </p:nvSpPr>
          <p:spPr>
            <a:xfrm rot="9208626" flipH="1">
              <a:off x="6704903" y="4110434"/>
              <a:ext cx="484232" cy="1204006"/>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69" name="Shape 69"/>
            <p:cNvSpPr/>
            <p:nvPr/>
          </p:nvSpPr>
          <p:spPr>
            <a:xfrm rot="9208633" flipH="1">
              <a:off x="7804300" y="3279012"/>
              <a:ext cx="877623" cy="218213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70" name="Shape 70"/>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71" name="Shape 71"/>
            <p:cNvSpPr/>
            <p:nvPr/>
          </p:nvSpPr>
          <p:spPr>
            <a:xfrm rot="9208678" flipH="1">
              <a:off x="6287617" y="4657701"/>
              <a:ext cx="229659" cy="571018"/>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72" name="Shape 72"/>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73" name="Shape 73"/>
          <p:cNvGrpSpPr/>
          <p:nvPr/>
        </p:nvGrpSpPr>
        <p:grpSpPr>
          <a:xfrm>
            <a:off x="-32" y="-228026"/>
            <a:ext cx="2163561" cy="1347300"/>
            <a:chOff x="-32" y="-215963"/>
            <a:chExt cx="2163561" cy="1347300"/>
          </a:xfrm>
        </p:grpSpPr>
        <p:sp>
          <p:nvSpPr>
            <p:cNvPr id="74" name="Shape 74"/>
            <p:cNvSpPr/>
            <p:nvPr/>
          </p:nvSpPr>
          <p:spPr>
            <a:xfrm rot="-1591408" flipH="1">
              <a:off x="1362168" y="-63166"/>
              <a:ext cx="205102" cy="509980"/>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75" name="Shape 75"/>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76" name="Shape 76"/>
            <p:cNvSpPr/>
            <p:nvPr/>
          </p:nvSpPr>
          <p:spPr>
            <a:xfrm rot="-1591339" flipH="1">
              <a:off x="892400" y="-169346"/>
              <a:ext cx="504373" cy="1254067"/>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77" name="Shape 77"/>
            <p:cNvSpPr/>
            <p:nvPr/>
          </p:nvSpPr>
          <p:spPr>
            <a:xfrm rot="-1591322" flipH="1">
              <a:off x="1818452" y="-7629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78" name="Shape 78"/>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79" name="Shape 79"/>
          <p:cNvSpPr txBox="1">
            <a:spLocks noGrp="1"/>
          </p:cNvSpPr>
          <p:nvPr>
            <p:ph type="title"/>
          </p:nvPr>
        </p:nvSpPr>
        <p:spPr>
          <a:xfrm>
            <a:off x="1031425" y="1149725"/>
            <a:ext cx="5760300" cy="680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80" name="Shape 80"/>
          <p:cNvSpPr txBox="1">
            <a:spLocks noGrp="1"/>
          </p:cNvSpPr>
          <p:nvPr>
            <p:ph type="body" idx="1"/>
          </p:nvPr>
        </p:nvSpPr>
        <p:spPr>
          <a:xfrm>
            <a:off x="1031425" y="1860875"/>
            <a:ext cx="2796000" cy="3064800"/>
          </a:xfrm>
          <a:prstGeom prst="rect">
            <a:avLst/>
          </a:prstGeom>
        </p:spPr>
        <p:txBody>
          <a:bodyPr lIns="91425" tIns="91425" rIns="91425" bIns="91425" anchor="t"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a:endParaRPr/>
          </a:p>
        </p:txBody>
      </p:sp>
      <p:sp>
        <p:nvSpPr>
          <p:cNvPr id="81" name="Shape 81"/>
          <p:cNvSpPr txBox="1">
            <a:spLocks noGrp="1"/>
          </p:cNvSpPr>
          <p:nvPr>
            <p:ph type="body" idx="2"/>
          </p:nvPr>
        </p:nvSpPr>
        <p:spPr>
          <a:xfrm>
            <a:off x="3995772" y="1860875"/>
            <a:ext cx="2796000" cy="3064800"/>
          </a:xfrm>
          <a:prstGeom prst="rect">
            <a:avLst/>
          </a:prstGeom>
        </p:spPr>
        <p:txBody>
          <a:bodyPr lIns="91425" tIns="91425" rIns="91425" bIns="91425" anchor="t"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3 columns">
    <p:spTree>
      <p:nvGrpSpPr>
        <p:cNvPr id="1" name="Shape 82"/>
        <p:cNvGrpSpPr/>
        <p:nvPr/>
      </p:nvGrpSpPr>
      <p:grpSpPr>
        <a:xfrm>
          <a:off x="0" y="0"/>
          <a:ext cx="0" cy="0"/>
          <a:chOff x="0" y="0"/>
          <a:chExt cx="0" cy="0"/>
        </a:xfrm>
      </p:grpSpPr>
      <p:grpSp>
        <p:nvGrpSpPr>
          <p:cNvPr id="83" name="Shape 83"/>
          <p:cNvGrpSpPr/>
          <p:nvPr/>
        </p:nvGrpSpPr>
        <p:grpSpPr>
          <a:xfrm>
            <a:off x="6791633" y="3181574"/>
            <a:ext cx="2352143" cy="2284388"/>
            <a:chOff x="6172200" y="2656117"/>
            <a:chExt cx="2971754" cy="2886150"/>
          </a:xfrm>
        </p:grpSpPr>
        <p:sp>
          <p:nvSpPr>
            <p:cNvPr id="84" name="Shape 84"/>
            <p:cNvSpPr/>
            <p:nvPr/>
          </p:nvSpPr>
          <p:spPr>
            <a:xfrm rot="9208626" flipH="1">
              <a:off x="6704903" y="4110434"/>
              <a:ext cx="484232" cy="1204006"/>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85" name="Shape 85"/>
            <p:cNvSpPr/>
            <p:nvPr/>
          </p:nvSpPr>
          <p:spPr>
            <a:xfrm rot="9208633" flipH="1">
              <a:off x="7804300" y="3279012"/>
              <a:ext cx="877623" cy="218213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86" name="Shape 86"/>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87" name="Shape 87"/>
            <p:cNvSpPr/>
            <p:nvPr/>
          </p:nvSpPr>
          <p:spPr>
            <a:xfrm rot="9208678" flipH="1">
              <a:off x="6287617" y="4657701"/>
              <a:ext cx="229659" cy="571018"/>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88" name="Shape 88"/>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89" name="Shape 89"/>
          <p:cNvGrpSpPr/>
          <p:nvPr/>
        </p:nvGrpSpPr>
        <p:grpSpPr>
          <a:xfrm>
            <a:off x="-32" y="-228026"/>
            <a:ext cx="2163561" cy="1347300"/>
            <a:chOff x="-32" y="-215963"/>
            <a:chExt cx="2163561" cy="1347300"/>
          </a:xfrm>
        </p:grpSpPr>
        <p:sp>
          <p:nvSpPr>
            <p:cNvPr id="90" name="Shape 90"/>
            <p:cNvSpPr/>
            <p:nvPr/>
          </p:nvSpPr>
          <p:spPr>
            <a:xfrm rot="-1591408" flipH="1">
              <a:off x="1362168" y="-63166"/>
              <a:ext cx="205102" cy="509980"/>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91" name="Shape 91"/>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92" name="Shape 92"/>
            <p:cNvSpPr/>
            <p:nvPr/>
          </p:nvSpPr>
          <p:spPr>
            <a:xfrm rot="-1591339" flipH="1">
              <a:off x="892400" y="-169346"/>
              <a:ext cx="504373" cy="1254067"/>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93" name="Shape 93"/>
            <p:cNvSpPr/>
            <p:nvPr/>
          </p:nvSpPr>
          <p:spPr>
            <a:xfrm rot="-1591322" flipH="1">
              <a:off x="1818452" y="-7629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94" name="Shape 94"/>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95" name="Shape 95"/>
          <p:cNvSpPr txBox="1">
            <a:spLocks noGrp="1"/>
          </p:cNvSpPr>
          <p:nvPr>
            <p:ph type="title"/>
          </p:nvPr>
        </p:nvSpPr>
        <p:spPr>
          <a:xfrm>
            <a:off x="1031425" y="1149725"/>
            <a:ext cx="6321000" cy="680700"/>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96" name="Shape 96"/>
          <p:cNvSpPr txBox="1">
            <a:spLocks noGrp="1"/>
          </p:cNvSpPr>
          <p:nvPr>
            <p:ph type="body" idx="1"/>
          </p:nvPr>
        </p:nvSpPr>
        <p:spPr>
          <a:xfrm>
            <a:off x="1031425" y="1830425"/>
            <a:ext cx="2037600" cy="3095400"/>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97" name="Shape 97"/>
          <p:cNvSpPr txBox="1">
            <a:spLocks noGrp="1"/>
          </p:cNvSpPr>
          <p:nvPr>
            <p:ph type="body" idx="2"/>
          </p:nvPr>
        </p:nvSpPr>
        <p:spPr>
          <a:xfrm>
            <a:off x="3173274" y="1830425"/>
            <a:ext cx="2037600" cy="3095400"/>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98" name="Shape 98"/>
          <p:cNvSpPr txBox="1">
            <a:spLocks noGrp="1"/>
          </p:cNvSpPr>
          <p:nvPr>
            <p:ph type="body" idx="3"/>
          </p:nvPr>
        </p:nvSpPr>
        <p:spPr>
          <a:xfrm>
            <a:off x="5315124" y="1830425"/>
            <a:ext cx="2037599" cy="3095400"/>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Caption">
    <p:spTree>
      <p:nvGrpSpPr>
        <p:cNvPr id="1" name="Shape 113"/>
        <p:cNvGrpSpPr/>
        <p:nvPr/>
      </p:nvGrpSpPr>
      <p:grpSpPr>
        <a:xfrm>
          <a:off x="0" y="0"/>
          <a:ext cx="0" cy="0"/>
          <a:chOff x="0" y="0"/>
          <a:chExt cx="0" cy="0"/>
        </a:xfrm>
      </p:grpSpPr>
      <p:grpSp>
        <p:nvGrpSpPr>
          <p:cNvPr id="114" name="Shape 114"/>
          <p:cNvGrpSpPr/>
          <p:nvPr/>
        </p:nvGrpSpPr>
        <p:grpSpPr>
          <a:xfrm>
            <a:off x="-32" y="-228026"/>
            <a:ext cx="2163561" cy="1347300"/>
            <a:chOff x="-32" y="-215963"/>
            <a:chExt cx="2163561" cy="1347300"/>
          </a:xfrm>
        </p:grpSpPr>
        <p:sp>
          <p:nvSpPr>
            <p:cNvPr id="115" name="Shape 115"/>
            <p:cNvSpPr/>
            <p:nvPr/>
          </p:nvSpPr>
          <p:spPr>
            <a:xfrm rot="-1591408" flipH="1">
              <a:off x="1362168" y="-63166"/>
              <a:ext cx="205102" cy="509980"/>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16" name="Shape 116"/>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17" name="Shape 117"/>
            <p:cNvSpPr/>
            <p:nvPr/>
          </p:nvSpPr>
          <p:spPr>
            <a:xfrm rot="-1591339" flipH="1">
              <a:off x="892400" y="-169346"/>
              <a:ext cx="504373" cy="1254067"/>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18" name="Shape 118"/>
            <p:cNvSpPr/>
            <p:nvPr/>
          </p:nvSpPr>
          <p:spPr>
            <a:xfrm rot="-1591322" flipH="1">
              <a:off x="1818452" y="-7629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19" name="Shape 119"/>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120" name="Shape 120"/>
          <p:cNvSpPr txBox="1">
            <a:spLocks noGrp="1"/>
          </p:cNvSpPr>
          <p:nvPr>
            <p:ph type="body" idx="1"/>
          </p:nvPr>
        </p:nvSpPr>
        <p:spPr>
          <a:xfrm>
            <a:off x="1097775" y="4025300"/>
            <a:ext cx="6948600" cy="519600"/>
          </a:xfrm>
          <a:prstGeom prst="rect">
            <a:avLst/>
          </a:prstGeom>
        </p:spPr>
        <p:txBody>
          <a:bodyPr lIns="91425" tIns="91425" rIns="91425" bIns="91425" anchor="t" anchorCtr="0"/>
          <a:lstStyle>
            <a:lvl1pPr lvl="0">
              <a:spcBef>
                <a:spcPts val="360"/>
              </a:spcBef>
              <a:buSzPct val="100000"/>
              <a:buNone/>
              <a:defRPr sz="1800"/>
            </a:lvl1pPr>
          </a:lstStyle>
          <a:p>
            <a:endParaRPr/>
          </a:p>
        </p:txBody>
      </p:sp>
      <p:grpSp>
        <p:nvGrpSpPr>
          <p:cNvPr id="121" name="Shape 121"/>
          <p:cNvGrpSpPr/>
          <p:nvPr/>
        </p:nvGrpSpPr>
        <p:grpSpPr>
          <a:xfrm>
            <a:off x="6791633" y="3181574"/>
            <a:ext cx="2352143" cy="2284388"/>
            <a:chOff x="6172200" y="2656117"/>
            <a:chExt cx="2971754" cy="2886150"/>
          </a:xfrm>
        </p:grpSpPr>
        <p:sp>
          <p:nvSpPr>
            <p:cNvPr id="122" name="Shape 122"/>
            <p:cNvSpPr/>
            <p:nvPr/>
          </p:nvSpPr>
          <p:spPr>
            <a:xfrm rot="9208626" flipH="1">
              <a:off x="6704903" y="4110434"/>
              <a:ext cx="484232" cy="1204006"/>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23" name="Shape 123"/>
            <p:cNvSpPr/>
            <p:nvPr/>
          </p:nvSpPr>
          <p:spPr>
            <a:xfrm rot="9208633" flipH="1">
              <a:off x="7804300" y="3279012"/>
              <a:ext cx="877623" cy="218213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24" name="Shape 124"/>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25" name="Shape 125"/>
            <p:cNvSpPr/>
            <p:nvPr/>
          </p:nvSpPr>
          <p:spPr>
            <a:xfrm rot="9208678" flipH="1">
              <a:off x="6287617" y="4657701"/>
              <a:ext cx="229659" cy="571018"/>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26" name="Shape 126"/>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27"/>
        <p:cNvGrpSpPr/>
        <p:nvPr/>
      </p:nvGrpSpPr>
      <p:grpSpPr>
        <a:xfrm>
          <a:off x="0" y="0"/>
          <a:ext cx="0" cy="0"/>
          <a:chOff x="0" y="0"/>
          <a:chExt cx="0" cy="0"/>
        </a:xfrm>
      </p:grpSpPr>
      <p:grpSp>
        <p:nvGrpSpPr>
          <p:cNvPr id="128" name="Shape 128"/>
          <p:cNvGrpSpPr/>
          <p:nvPr/>
        </p:nvGrpSpPr>
        <p:grpSpPr>
          <a:xfrm>
            <a:off x="6172200" y="2656117"/>
            <a:ext cx="2971754" cy="2886150"/>
            <a:chOff x="6172200" y="2656117"/>
            <a:chExt cx="2971754" cy="2886150"/>
          </a:xfrm>
        </p:grpSpPr>
        <p:sp>
          <p:nvSpPr>
            <p:cNvPr id="129" name="Shape 129"/>
            <p:cNvSpPr/>
            <p:nvPr/>
          </p:nvSpPr>
          <p:spPr>
            <a:xfrm rot="9208626" flipH="1">
              <a:off x="6704903" y="4110434"/>
              <a:ext cx="484232" cy="1204006"/>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30" name="Shape 130"/>
            <p:cNvSpPr/>
            <p:nvPr/>
          </p:nvSpPr>
          <p:spPr>
            <a:xfrm rot="9208633" flipH="1">
              <a:off x="7804300" y="3279012"/>
              <a:ext cx="877623" cy="2182136"/>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31" name="Shape 131"/>
            <p:cNvSpPr/>
            <p:nvPr/>
          </p:nvSpPr>
          <p:spPr>
            <a:xfrm rot="9208606" flipH="1">
              <a:off x="7481789" y="4276912"/>
              <a:ext cx="408796" cy="101644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32" name="Shape 132"/>
            <p:cNvSpPr/>
            <p:nvPr/>
          </p:nvSpPr>
          <p:spPr>
            <a:xfrm rot="9208678" flipH="1">
              <a:off x="6287617" y="4657701"/>
              <a:ext cx="229659" cy="571018"/>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33" name="Shape 133"/>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134" name="Shape 134"/>
          <p:cNvGrpSpPr/>
          <p:nvPr/>
        </p:nvGrpSpPr>
        <p:grpSpPr>
          <a:xfrm>
            <a:off x="-32" y="-228026"/>
            <a:ext cx="2163561" cy="1347300"/>
            <a:chOff x="-32" y="-215963"/>
            <a:chExt cx="2163561" cy="1347300"/>
          </a:xfrm>
        </p:grpSpPr>
        <p:sp>
          <p:nvSpPr>
            <p:cNvPr id="135" name="Shape 135"/>
            <p:cNvSpPr/>
            <p:nvPr/>
          </p:nvSpPr>
          <p:spPr>
            <a:xfrm rot="-1591408" flipH="1">
              <a:off x="1362168" y="-63166"/>
              <a:ext cx="205102" cy="509980"/>
            </a:xfrm>
            <a:prstGeom prst="flowChartManualInput">
              <a:avLst/>
            </a:pr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136" name="Shape 136"/>
            <p:cNvSpPr/>
            <p:nvPr/>
          </p:nvSpPr>
          <p:spPr>
            <a:xfrm rot="-1591371" flipH="1">
              <a:off x="239462" y="-151890"/>
              <a:ext cx="434753" cy="1080979"/>
            </a:xfrm>
            <a:prstGeom prst="flowChartManualInput">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37" name="Shape 137"/>
            <p:cNvSpPr/>
            <p:nvPr/>
          </p:nvSpPr>
          <p:spPr>
            <a:xfrm rot="-1591339" flipH="1">
              <a:off x="892400" y="-169346"/>
              <a:ext cx="504373" cy="1254067"/>
            </a:xfrm>
            <a:prstGeom prst="flowChartManualInput">
              <a:avLst/>
            </a:prstGeom>
            <a:solidFill>
              <a:srgbClr val="81D1EC"/>
            </a:solidFill>
            <a:ln>
              <a:noFill/>
            </a:ln>
          </p:spPr>
          <p:txBody>
            <a:bodyPr lIns="91425" tIns="91425" rIns="91425" bIns="91425" anchor="ctr" anchorCtr="0">
              <a:noAutofit/>
            </a:bodyPr>
            <a:lstStyle/>
            <a:p>
              <a:pPr lvl="0">
                <a:spcBef>
                  <a:spcPts val="0"/>
                </a:spcBef>
                <a:buNone/>
              </a:pPr>
              <a:endParaRPr dirty="0"/>
            </a:p>
          </p:txBody>
        </p:sp>
        <p:sp>
          <p:nvSpPr>
            <p:cNvPr id="138" name="Shape 138"/>
            <p:cNvSpPr/>
            <p:nvPr/>
          </p:nvSpPr>
          <p:spPr>
            <a:xfrm rot="-1591322" flipH="1">
              <a:off x="1818452" y="-76291"/>
              <a:ext cx="229659" cy="571018"/>
            </a:xfrm>
            <a:prstGeom prst="flowChartManualInput">
              <a:avLst/>
            </a:pr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39" name="Shape 139"/>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ransparent Shapes">
    <p:bg>
      <p:bgPr>
        <a:solidFill>
          <a:srgbClr val="3796BF"/>
        </a:solidFill>
        <a:effectLst/>
      </p:bgPr>
    </p:bg>
    <p:spTree>
      <p:nvGrpSpPr>
        <p:cNvPr id="1" name="Shape 140"/>
        <p:cNvGrpSpPr/>
        <p:nvPr/>
      </p:nvGrpSpPr>
      <p:grpSpPr>
        <a:xfrm>
          <a:off x="0" y="0"/>
          <a:ext cx="0" cy="0"/>
          <a:chOff x="0" y="0"/>
          <a:chExt cx="0" cy="0"/>
        </a:xfrm>
      </p:grpSpPr>
      <p:grpSp>
        <p:nvGrpSpPr>
          <p:cNvPr id="141" name="Shape 141"/>
          <p:cNvGrpSpPr/>
          <p:nvPr/>
        </p:nvGrpSpPr>
        <p:grpSpPr>
          <a:xfrm>
            <a:off x="6172200" y="2656117"/>
            <a:ext cx="2971754" cy="2886150"/>
            <a:chOff x="6172200" y="2656117"/>
            <a:chExt cx="2971754" cy="2886150"/>
          </a:xfrm>
        </p:grpSpPr>
        <p:sp>
          <p:nvSpPr>
            <p:cNvPr id="142" name="Shape 142"/>
            <p:cNvSpPr/>
            <p:nvPr/>
          </p:nvSpPr>
          <p:spPr>
            <a:xfrm rot="9208626" flipH="1">
              <a:off x="6704903" y="4110434"/>
              <a:ext cx="484232" cy="1204006"/>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43" name="Shape 143"/>
            <p:cNvSpPr/>
            <p:nvPr/>
          </p:nvSpPr>
          <p:spPr>
            <a:xfrm rot="9208633" flipH="1">
              <a:off x="7804300" y="3279012"/>
              <a:ext cx="877623" cy="2182136"/>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44" name="Shape 144"/>
            <p:cNvSpPr/>
            <p:nvPr/>
          </p:nvSpPr>
          <p:spPr>
            <a:xfrm rot="9208606" flipH="1">
              <a:off x="7481789" y="4276912"/>
              <a:ext cx="408796" cy="1016449"/>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45" name="Shape 145"/>
            <p:cNvSpPr/>
            <p:nvPr/>
          </p:nvSpPr>
          <p:spPr>
            <a:xfrm rot="9208678" flipH="1">
              <a:off x="6287617" y="4657701"/>
              <a:ext cx="229659" cy="571018"/>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46" name="Shape 146"/>
            <p:cNvSpPr/>
            <p:nvPr/>
          </p:nvSpPr>
          <p:spPr>
            <a:xfrm>
              <a:off x="8289303" y="2656117"/>
              <a:ext cx="854651" cy="1929079"/>
            </a:xfrm>
            <a:custGeom>
              <a:avLst/>
              <a:gdLst/>
              <a:ahLst/>
              <a:cxnLst/>
              <a:rect l="0" t="0" r="0" b="0"/>
              <a:pathLst>
                <a:path w="37596" h="84860" extrusionOk="0">
                  <a:moveTo>
                    <a:pt x="19066" y="0"/>
                  </a:moveTo>
                  <a:lnTo>
                    <a:pt x="0" y="9130"/>
                  </a:lnTo>
                  <a:lnTo>
                    <a:pt x="37596" y="84860"/>
                  </a:lnTo>
                  <a:lnTo>
                    <a:pt x="37596" y="37328"/>
                  </a:lnTo>
                  <a:close/>
                </a:path>
              </a:pathLst>
            </a:custGeom>
            <a:solidFill>
              <a:srgbClr val="FFFFFF">
                <a:alpha val="33460"/>
              </a:srgbClr>
            </a:solidFill>
            <a:ln>
              <a:noFill/>
            </a:ln>
          </p:spPr>
        </p:sp>
      </p:grpSp>
      <p:grpSp>
        <p:nvGrpSpPr>
          <p:cNvPr id="147" name="Shape 147"/>
          <p:cNvGrpSpPr/>
          <p:nvPr/>
        </p:nvGrpSpPr>
        <p:grpSpPr>
          <a:xfrm>
            <a:off x="-32" y="-228026"/>
            <a:ext cx="2163561" cy="1347300"/>
            <a:chOff x="-32" y="-215963"/>
            <a:chExt cx="2163561" cy="1347300"/>
          </a:xfrm>
        </p:grpSpPr>
        <p:sp>
          <p:nvSpPr>
            <p:cNvPr id="148" name="Shape 148"/>
            <p:cNvSpPr/>
            <p:nvPr/>
          </p:nvSpPr>
          <p:spPr>
            <a:xfrm rot="-1591408" flipH="1">
              <a:off x="1362168" y="-63166"/>
              <a:ext cx="205102" cy="509980"/>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49" name="Shape 149"/>
            <p:cNvSpPr/>
            <p:nvPr/>
          </p:nvSpPr>
          <p:spPr>
            <a:xfrm rot="-1591371" flipH="1">
              <a:off x="239462" y="-151890"/>
              <a:ext cx="434753" cy="1080979"/>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50" name="Shape 150"/>
            <p:cNvSpPr/>
            <p:nvPr/>
          </p:nvSpPr>
          <p:spPr>
            <a:xfrm rot="-1591339" flipH="1">
              <a:off x="892400" y="-169346"/>
              <a:ext cx="504373" cy="1254067"/>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51" name="Shape 151"/>
            <p:cNvSpPr/>
            <p:nvPr/>
          </p:nvSpPr>
          <p:spPr>
            <a:xfrm rot="-1591322" flipH="1">
              <a:off x="1818452" y="-76291"/>
              <a:ext cx="229659" cy="571018"/>
            </a:xfrm>
            <a:prstGeom prst="flowChartManualInput">
              <a:avLst/>
            </a:prstGeom>
            <a:solidFill>
              <a:srgbClr val="FFFFFF">
                <a:alpha val="33460"/>
              </a:srgbClr>
            </a:solidFill>
            <a:ln>
              <a:noFill/>
            </a:ln>
          </p:spPr>
          <p:txBody>
            <a:bodyPr lIns="91425" tIns="91425" rIns="91425" bIns="91425" anchor="ctr" anchorCtr="0">
              <a:noAutofit/>
            </a:bodyPr>
            <a:lstStyle/>
            <a:p>
              <a:pPr lvl="0">
                <a:spcBef>
                  <a:spcPts val="0"/>
                </a:spcBef>
                <a:buNone/>
              </a:pPr>
              <a:endParaRPr dirty="0"/>
            </a:p>
          </p:txBody>
        </p:sp>
        <p:sp>
          <p:nvSpPr>
            <p:cNvPr id="152" name="Shape 152"/>
            <p:cNvSpPr/>
            <p:nvPr/>
          </p:nvSpPr>
          <p:spPr>
            <a:xfrm rot="10800000">
              <a:off x="-32" y="70724"/>
              <a:ext cx="380283" cy="858146"/>
            </a:xfrm>
            <a:custGeom>
              <a:avLst/>
              <a:gdLst/>
              <a:ahLst/>
              <a:cxnLst/>
              <a:rect l="0" t="0" r="0" b="0"/>
              <a:pathLst>
                <a:path w="37596" h="84860" extrusionOk="0">
                  <a:moveTo>
                    <a:pt x="19066" y="0"/>
                  </a:moveTo>
                  <a:lnTo>
                    <a:pt x="0" y="9130"/>
                  </a:lnTo>
                  <a:lnTo>
                    <a:pt x="37596" y="84860"/>
                  </a:lnTo>
                  <a:lnTo>
                    <a:pt x="37596" y="37328"/>
                  </a:lnTo>
                  <a:close/>
                </a:path>
              </a:pathLst>
            </a:custGeom>
            <a:solidFill>
              <a:srgbClr val="FFFFFF">
                <a:alpha val="33460"/>
              </a:srgbClr>
            </a:solidFill>
            <a:ln>
              <a:noFill/>
            </a:ln>
          </p:spPr>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031425" y="1149725"/>
            <a:ext cx="5760300" cy="680700"/>
          </a:xfrm>
          <a:prstGeom prst="rect">
            <a:avLst/>
          </a:prstGeom>
          <a:noFill/>
          <a:ln>
            <a:noFill/>
          </a:ln>
        </p:spPr>
        <p:txBody>
          <a:bodyPr lIns="91425" tIns="91425" rIns="91425" bIns="91425" anchor="b" anchorCtr="0"/>
          <a:lstStyle>
            <a:lvl1pPr lvl="0">
              <a:spcBef>
                <a:spcPts val="0"/>
              </a:spcBef>
              <a:buClr>
                <a:srgbClr val="3796BF"/>
              </a:buClr>
              <a:buSzPct val="100000"/>
              <a:buFont typeface="Oswald"/>
              <a:buNone/>
              <a:defRPr sz="3000" b="1">
                <a:solidFill>
                  <a:srgbClr val="3796BF"/>
                </a:solidFill>
                <a:latin typeface="Oswald"/>
                <a:ea typeface="Oswald"/>
                <a:cs typeface="Oswald"/>
                <a:sym typeface="Oswald"/>
              </a:defRPr>
            </a:lvl1pPr>
            <a:lvl2pPr lvl="1">
              <a:spcBef>
                <a:spcPts val="0"/>
              </a:spcBef>
              <a:buClr>
                <a:srgbClr val="3796BF"/>
              </a:buClr>
              <a:buSzPct val="100000"/>
              <a:buFont typeface="Oswald"/>
              <a:buNone/>
              <a:defRPr sz="3000" b="1">
                <a:solidFill>
                  <a:srgbClr val="3796BF"/>
                </a:solidFill>
                <a:latin typeface="Oswald"/>
                <a:ea typeface="Oswald"/>
                <a:cs typeface="Oswald"/>
                <a:sym typeface="Oswald"/>
              </a:defRPr>
            </a:lvl2pPr>
            <a:lvl3pPr lvl="2">
              <a:spcBef>
                <a:spcPts val="0"/>
              </a:spcBef>
              <a:buClr>
                <a:srgbClr val="3796BF"/>
              </a:buClr>
              <a:buSzPct val="100000"/>
              <a:buFont typeface="Oswald"/>
              <a:buNone/>
              <a:defRPr sz="3000" b="1">
                <a:solidFill>
                  <a:srgbClr val="3796BF"/>
                </a:solidFill>
                <a:latin typeface="Oswald"/>
                <a:ea typeface="Oswald"/>
                <a:cs typeface="Oswald"/>
                <a:sym typeface="Oswald"/>
              </a:defRPr>
            </a:lvl3pPr>
            <a:lvl4pPr lvl="3">
              <a:spcBef>
                <a:spcPts val="0"/>
              </a:spcBef>
              <a:buClr>
                <a:srgbClr val="3796BF"/>
              </a:buClr>
              <a:buSzPct val="100000"/>
              <a:buFont typeface="Oswald"/>
              <a:buNone/>
              <a:defRPr sz="3000" b="1">
                <a:solidFill>
                  <a:srgbClr val="3796BF"/>
                </a:solidFill>
                <a:latin typeface="Oswald"/>
                <a:ea typeface="Oswald"/>
                <a:cs typeface="Oswald"/>
                <a:sym typeface="Oswald"/>
              </a:defRPr>
            </a:lvl4pPr>
            <a:lvl5pPr lvl="4">
              <a:spcBef>
                <a:spcPts val="0"/>
              </a:spcBef>
              <a:buClr>
                <a:srgbClr val="3796BF"/>
              </a:buClr>
              <a:buSzPct val="100000"/>
              <a:buFont typeface="Oswald"/>
              <a:buNone/>
              <a:defRPr sz="3000" b="1">
                <a:solidFill>
                  <a:srgbClr val="3796BF"/>
                </a:solidFill>
                <a:latin typeface="Oswald"/>
                <a:ea typeface="Oswald"/>
                <a:cs typeface="Oswald"/>
                <a:sym typeface="Oswald"/>
              </a:defRPr>
            </a:lvl5pPr>
            <a:lvl6pPr lvl="5">
              <a:spcBef>
                <a:spcPts val="0"/>
              </a:spcBef>
              <a:buClr>
                <a:srgbClr val="3796BF"/>
              </a:buClr>
              <a:buSzPct val="100000"/>
              <a:buFont typeface="Oswald"/>
              <a:buNone/>
              <a:defRPr sz="3000" b="1">
                <a:solidFill>
                  <a:srgbClr val="3796BF"/>
                </a:solidFill>
                <a:latin typeface="Oswald"/>
                <a:ea typeface="Oswald"/>
                <a:cs typeface="Oswald"/>
                <a:sym typeface="Oswald"/>
              </a:defRPr>
            </a:lvl6pPr>
            <a:lvl7pPr lvl="6">
              <a:spcBef>
                <a:spcPts val="0"/>
              </a:spcBef>
              <a:buClr>
                <a:srgbClr val="3796BF"/>
              </a:buClr>
              <a:buSzPct val="100000"/>
              <a:buFont typeface="Oswald"/>
              <a:buNone/>
              <a:defRPr sz="3000" b="1">
                <a:solidFill>
                  <a:srgbClr val="3796BF"/>
                </a:solidFill>
                <a:latin typeface="Oswald"/>
                <a:ea typeface="Oswald"/>
                <a:cs typeface="Oswald"/>
                <a:sym typeface="Oswald"/>
              </a:defRPr>
            </a:lvl7pPr>
            <a:lvl8pPr lvl="7">
              <a:spcBef>
                <a:spcPts val="0"/>
              </a:spcBef>
              <a:buClr>
                <a:srgbClr val="3796BF"/>
              </a:buClr>
              <a:buSzPct val="100000"/>
              <a:buFont typeface="Oswald"/>
              <a:buNone/>
              <a:defRPr sz="3000" b="1">
                <a:solidFill>
                  <a:srgbClr val="3796BF"/>
                </a:solidFill>
                <a:latin typeface="Oswald"/>
                <a:ea typeface="Oswald"/>
                <a:cs typeface="Oswald"/>
                <a:sym typeface="Oswald"/>
              </a:defRPr>
            </a:lvl8pPr>
            <a:lvl9pPr lvl="8">
              <a:spcBef>
                <a:spcPts val="0"/>
              </a:spcBef>
              <a:buClr>
                <a:srgbClr val="3796BF"/>
              </a:buClr>
              <a:buSzPct val="100000"/>
              <a:buFont typeface="Oswald"/>
              <a:buNone/>
              <a:defRPr sz="3000" b="1">
                <a:solidFill>
                  <a:srgbClr val="3796BF"/>
                </a:solidFill>
                <a:latin typeface="Oswald"/>
                <a:ea typeface="Oswald"/>
                <a:cs typeface="Oswald"/>
                <a:sym typeface="Oswald"/>
              </a:defRPr>
            </a:lvl9pPr>
          </a:lstStyle>
          <a:p>
            <a:endParaRPr/>
          </a:p>
        </p:txBody>
      </p:sp>
      <p:sp>
        <p:nvSpPr>
          <p:cNvPr id="7" name="Shape 7"/>
          <p:cNvSpPr txBox="1">
            <a:spLocks noGrp="1"/>
          </p:cNvSpPr>
          <p:nvPr>
            <p:ph type="body" idx="1"/>
          </p:nvPr>
        </p:nvSpPr>
        <p:spPr>
          <a:xfrm>
            <a:off x="1031425" y="1777125"/>
            <a:ext cx="5760300" cy="2521200"/>
          </a:xfrm>
          <a:prstGeom prst="rect">
            <a:avLst/>
          </a:prstGeom>
          <a:noFill/>
          <a:ln>
            <a:noFill/>
          </a:ln>
        </p:spPr>
        <p:txBody>
          <a:bodyPr lIns="91425" tIns="91425" rIns="91425" bIns="91425" anchor="t" anchorCtr="0"/>
          <a:lstStyle>
            <a:lvl1pPr lvl="0">
              <a:spcBef>
                <a:spcPts val="600"/>
              </a:spcBef>
              <a:buClr>
                <a:srgbClr val="4BB5D9"/>
              </a:buClr>
              <a:buSzPct val="100000"/>
              <a:buFont typeface="Roboto Condensed"/>
              <a:buChar char="»"/>
              <a:defRPr sz="2000">
                <a:solidFill>
                  <a:srgbClr val="607896"/>
                </a:solidFill>
                <a:latin typeface="Roboto Condensed"/>
                <a:ea typeface="Roboto Condensed"/>
                <a:cs typeface="Roboto Condensed"/>
                <a:sym typeface="Roboto Condensed"/>
              </a:defRPr>
            </a:lvl1pPr>
            <a:lvl2pPr lvl="1">
              <a:spcBef>
                <a:spcPts val="480"/>
              </a:spcBef>
              <a:buClr>
                <a:srgbClr val="4BB5D9"/>
              </a:buClr>
              <a:buSzPct val="100000"/>
              <a:buFont typeface="Roboto Condensed"/>
              <a:buChar char="⋄"/>
              <a:defRPr sz="2000">
                <a:solidFill>
                  <a:srgbClr val="607896"/>
                </a:solidFill>
                <a:latin typeface="Roboto Condensed"/>
                <a:ea typeface="Roboto Condensed"/>
                <a:cs typeface="Roboto Condensed"/>
                <a:sym typeface="Roboto Condensed"/>
              </a:defRPr>
            </a:lvl2pPr>
            <a:lvl3pPr lvl="2">
              <a:spcBef>
                <a:spcPts val="480"/>
              </a:spcBef>
              <a:buClr>
                <a:srgbClr val="607896"/>
              </a:buClr>
              <a:buSzPct val="100000"/>
              <a:buFont typeface="Roboto Condensed"/>
              <a:buChar char="⋄"/>
              <a:defRPr sz="2000">
                <a:solidFill>
                  <a:srgbClr val="607896"/>
                </a:solidFill>
                <a:latin typeface="Roboto Condensed"/>
                <a:ea typeface="Roboto Condensed"/>
                <a:cs typeface="Roboto Condensed"/>
                <a:sym typeface="Roboto Condensed"/>
              </a:defRPr>
            </a:lvl3pPr>
            <a:lvl4pPr lvl="3">
              <a:spcBef>
                <a:spcPts val="360"/>
              </a:spcBef>
              <a:buClr>
                <a:srgbClr val="607896"/>
              </a:buClr>
              <a:buSzPct val="100000"/>
              <a:buFont typeface="Roboto Condensed"/>
              <a:buChar char="⋄"/>
              <a:defRPr sz="2000">
                <a:solidFill>
                  <a:srgbClr val="607896"/>
                </a:solidFill>
                <a:latin typeface="Roboto Condensed"/>
                <a:ea typeface="Roboto Condensed"/>
                <a:cs typeface="Roboto Condensed"/>
                <a:sym typeface="Roboto Condensed"/>
              </a:defRPr>
            </a:lvl4pPr>
            <a:lvl5pPr lvl="4">
              <a:spcBef>
                <a:spcPts val="360"/>
              </a:spcBef>
              <a:buClr>
                <a:srgbClr val="607896"/>
              </a:buClr>
              <a:buSzPct val="100000"/>
              <a:buFont typeface="Roboto Condensed"/>
              <a:buChar char="⋄"/>
              <a:defRPr sz="2000">
                <a:solidFill>
                  <a:srgbClr val="607896"/>
                </a:solidFill>
                <a:latin typeface="Roboto Condensed"/>
                <a:ea typeface="Roboto Condensed"/>
                <a:cs typeface="Roboto Condensed"/>
                <a:sym typeface="Roboto Condensed"/>
              </a:defRPr>
            </a:lvl5pPr>
            <a:lvl6pPr lvl="5">
              <a:spcBef>
                <a:spcPts val="360"/>
              </a:spcBef>
              <a:buClr>
                <a:srgbClr val="607896"/>
              </a:buClr>
              <a:buSzPct val="100000"/>
              <a:buFont typeface="Roboto Condensed"/>
              <a:buChar char="⋄"/>
              <a:defRPr sz="2000">
                <a:solidFill>
                  <a:srgbClr val="607896"/>
                </a:solidFill>
                <a:latin typeface="Roboto Condensed"/>
                <a:ea typeface="Roboto Condensed"/>
                <a:cs typeface="Roboto Condensed"/>
                <a:sym typeface="Roboto Condensed"/>
              </a:defRPr>
            </a:lvl6pPr>
            <a:lvl7pPr lvl="6">
              <a:spcBef>
                <a:spcPts val="360"/>
              </a:spcBef>
              <a:buClr>
                <a:srgbClr val="607896"/>
              </a:buClr>
              <a:buSzPct val="100000"/>
              <a:buFont typeface="Roboto Condensed"/>
              <a:defRPr sz="2000">
                <a:solidFill>
                  <a:srgbClr val="607896"/>
                </a:solidFill>
                <a:latin typeface="Roboto Condensed"/>
                <a:ea typeface="Roboto Condensed"/>
                <a:cs typeface="Roboto Condensed"/>
                <a:sym typeface="Roboto Condensed"/>
              </a:defRPr>
            </a:lvl7pPr>
            <a:lvl8pPr lvl="7">
              <a:spcBef>
                <a:spcPts val="360"/>
              </a:spcBef>
              <a:buClr>
                <a:srgbClr val="607896"/>
              </a:buClr>
              <a:buSzPct val="100000"/>
              <a:buFont typeface="Roboto Condensed"/>
              <a:defRPr sz="2000">
                <a:solidFill>
                  <a:srgbClr val="607896"/>
                </a:solidFill>
                <a:latin typeface="Roboto Condensed"/>
                <a:ea typeface="Roboto Condensed"/>
                <a:cs typeface="Roboto Condensed"/>
                <a:sym typeface="Roboto Condensed"/>
              </a:defRPr>
            </a:lvl8pPr>
            <a:lvl9pPr lvl="8">
              <a:spcBef>
                <a:spcPts val="360"/>
              </a:spcBef>
              <a:buClr>
                <a:srgbClr val="607896"/>
              </a:buClr>
              <a:buSzPct val="100000"/>
              <a:buFont typeface="Roboto Condensed"/>
              <a:defRPr sz="2000">
                <a:solidFill>
                  <a:srgbClr val="607896"/>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9.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9.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hyperlink" Target="mailto:joyce.ch.lin@gmail.com"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2.xml"/><Relationship Id="rId1" Type="http://schemas.openxmlformats.org/officeDocument/2006/relationships/slideLayout" Target="../slideLayouts/slideLayout9.xml"/><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Shape 157"/>
          <p:cNvSpPr txBox="1">
            <a:spLocks noGrp="1"/>
          </p:cNvSpPr>
          <p:nvPr>
            <p:ph type="ctrTitle"/>
          </p:nvPr>
        </p:nvSpPr>
        <p:spPr>
          <a:xfrm>
            <a:off x="0" y="2575554"/>
            <a:ext cx="8755529" cy="1159800"/>
          </a:xfrm>
          <a:prstGeom prst="rect">
            <a:avLst/>
          </a:prstGeom>
        </p:spPr>
        <p:txBody>
          <a:bodyPr lIns="91425" tIns="91425" rIns="91425" bIns="91425" anchor="b" anchorCtr="0">
            <a:noAutofit/>
          </a:bodyPr>
          <a:lstStyle/>
          <a:p>
            <a:pPr lvl="0"/>
            <a:r>
              <a:rPr lang="en-US" altLang="zh-TW" sz="3000" b="0" dirty="0">
                <a:latin typeface="Century Gothic" panose="020B0502020202020204" pitchFamily="34" charset="0"/>
              </a:rPr>
              <a:t>CAPSTONE </a:t>
            </a:r>
            <a:br>
              <a:rPr lang="en-US" altLang="zh-TW" sz="3000" b="0" dirty="0">
                <a:latin typeface="Century Gothic" panose="020B0502020202020204" pitchFamily="34" charset="0"/>
              </a:rPr>
            </a:br>
            <a:r>
              <a:rPr lang="en-US" altLang="zh-TW" sz="3400" b="0" dirty="0">
                <a:latin typeface="Century Gothic" panose="020B0502020202020204" pitchFamily="34" charset="0"/>
              </a:rPr>
              <a:t>Event Extraction and trending from Twitter</a:t>
            </a:r>
            <a:endParaRPr lang="en" sz="3400" b="0" dirty="0">
              <a:latin typeface="Century Gothic" panose="020B0502020202020204" pitchFamily="34" charset="0"/>
            </a:endParaRPr>
          </a:p>
        </p:txBody>
      </p:sp>
      <p:sp>
        <p:nvSpPr>
          <p:cNvPr id="3" name="Subtitle 2">
            <a:extLst>
              <a:ext uri="{FF2B5EF4-FFF2-40B4-BE49-F238E27FC236}">
                <a16:creationId xmlns:a16="http://schemas.microsoft.com/office/drawing/2014/main" id="{04F960B9-7394-4402-A1AC-33C1623CC0B2}"/>
              </a:ext>
            </a:extLst>
          </p:cNvPr>
          <p:cNvSpPr txBox="1">
            <a:spLocks/>
          </p:cNvSpPr>
          <p:nvPr/>
        </p:nvSpPr>
        <p:spPr>
          <a:xfrm>
            <a:off x="0" y="3644826"/>
            <a:ext cx="7244219" cy="6858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b="1" dirty="0">
                <a:solidFill>
                  <a:srgbClr val="FF9933"/>
                </a:solidFill>
              </a:rPr>
              <a:t>Joyce Lin, General assembly,  data science immersive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2" name="Rectangle 1">
            <a:extLst>
              <a:ext uri="{FF2B5EF4-FFF2-40B4-BE49-F238E27FC236}">
                <a16:creationId xmlns:a16="http://schemas.microsoft.com/office/drawing/2014/main" id="{4A939861-AE01-4064-A8C2-85FB62299CAA}"/>
              </a:ext>
            </a:extLst>
          </p:cNvPr>
          <p:cNvSpPr/>
          <p:nvPr/>
        </p:nvSpPr>
        <p:spPr>
          <a:xfrm>
            <a:off x="1036138" y="1830425"/>
            <a:ext cx="6486452" cy="2585323"/>
          </a:xfrm>
          <a:prstGeom prst="rect">
            <a:avLst/>
          </a:prstGeom>
        </p:spPr>
        <p:txBody>
          <a:bodyPr wrap="square">
            <a:spAutoFit/>
          </a:bodyPr>
          <a:lstStyle/>
          <a:p>
            <a:pPr marL="171450" lvl="0" indent="-171450">
              <a:buFont typeface="Wingdings" panose="05000000000000000000" pitchFamily="2" charset="2"/>
              <a:buChar char="§"/>
            </a:pPr>
            <a:r>
              <a:rPr lang="en-US" sz="1800" dirty="0">
                <a:solidFill>
                  <a:schemeClr val="accent1">
                    <a:lumMod val="75000"/>
                  </a:schemeClr>
                </a:solidFill>
                <a:latin typeface="Roboto Condensed"/>
              </a:rPr>
              <a:t>In this model, we are trying to extract informational tweets (tweets related to a topic or even) from noise.</a:t>
            </a:r>
          </a:p>
          <a:p>
            <a:pPr marL="171450" lvl="0" indent="-171450">
              <a:buFont typeface="Wingdings" panose="05000000000000000000" pitchFamily="2" charset="2"/>
              <a:buChar char="§"/>
            </a:pPr>
            <a:r>
              <a:rPr lang="en-US" sz="1800" dirty="0">
                <a:solidFill>
                  <a:schemeClr val="accent1">
                    <a:lumMod val="75000"/>
                  </a:schemeClr>
                </a:solidFill>
                <a:latin typeface="Roboto Condensed"/>
              </a:rPr>
              <a:t>We also try to find similarities between tweets weather on the same topic or not</a:t>
            </a:r>
          </a:p>
          <a:p>
            <a:pPr marL="171450" indent="-171450">
              <a:buFont typeface="Wingdings" panose="05000000000000000000" pitchFamily="2" charset="2"/>
              <a:buChar char="§"/>
            </a:pPr>
            <a:r>
              <a:rPr lang="en-US" sz="1800" dirty="0">
                <a:solidFill>
                  <a:schemeClr val="accent1">
                    <a:lumMod val="75000"/>
                  </a:schemeClr>
                </a:solidFill>
                <a:latin typeface="Roboto Condensed"/>
              </a:rPr>
              <a:t>Several Vectorizers were tried in the experiment.</a:t>
            </a:r>
          </a:p>
          <a:p>
            <a:pPr marL="285750" lvl="7" indent="-285750">
              <a:buFont typeface="Wingdings" panose="05000000000000000000" pitchFamily="2" charset="2"/>
              <a:buChar char="q"/>
            </a:pPr>
            <a:r>
              <a:rPr lang="en-US" sz="1800" dirty="0">
                <a:solidFill>
                  <a:schemeClr val="accent1">
                    <a:lumMod val="75000"/>
                  </a:schemeClr>
                </a:solidFill>
                <a:latin typeface="Roboto Condensed"/>
              </a:rPr>
              <a:t>There is no perfect vectorizer from the shelf</a:t>
            </a:r>
          </a:p>
          <a:p>
            <a:pPr marL="285750" lvl="6" indent="-285750">
              <a:buFont typeface="Wingdings" panose="05000000000000000000" pitchFamily="2" charset="2"/>
              <a:buChar char="q"/>
            </a:pPr>
            <a:r>
              <a:rPr lang="en-US" sz="1800" dirty="0">
                <a:solidFill>
                  <a:schemeClr val="accent1">
                    <a:lumMod val="75000"/>
                  </a:schemeClr>
                </a:solidFill>
                <a:latin typeface="Roboto Condensed"/>
              </a:rPr>
              <a:t>We are settle on TFIDF due to it gives us better similarity score</a:t>
            </a:r>
          </a:p>
          <a:p>
            <a:pPr marL="171450" lvl="0" indent="-171450">
              <a:buFont typeface="Wingdings" panose="05000000000000000000" pitchFamily="2" charset="2"/>
              <a:buChar char="§"/>
            </a:pPr>
            <a:endParaRPr lang="en-US" sz="1800" dirty="0">
              <a:solidFill>
                <a:schemeClr val="accent1">
                  <a:lumMod val="75000"/>
                </a:schemeClr>
              </a:solidFill>
              <a:latin typeface="Roboto Condensed"/>
            </a:endParaRPr>
          </a:p>
        </p:txBody>
      </p:sp>
      <p:sp>
        <p:nvSpPr>
          <p:cNvPr id="5" name="Shape 291">
            <a:extLst>
              <a:ext uri="{FF2B5EF4-FFF2-40B4-BE49-F238E27FC236}">
                <a16:creationId xmlns:a16="http://schemas.microsoft.com/office/drawing/2014/main" id="{DB2F3B3F-5EE8-4AF2-819C-24E1083232D4}"/>
              </a:ext>
            </a:extLst>
          </p:cNvPr>
          <p:cNvSpPr txBox="1">
            <a:spLocks/>
          </p:cNvSpPr>
          <p:nvPr/>
        </p:nvSpPr>
        <p:spPr>
          <a:xfrm>
            <a:off x="1036138" y="1149725"/>
            <a:ext cx="6321000" cy="680700"/>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796BF"/>
              </a:buClr>
              <a:buSzPct val="100000"/>
              <a:buFont typeface="Oswald"/>
              <a:buNone/>
              <a:defRPr sz="3000" b="1" i="0" u="none" strike="noStrike" cap="none">
                <a:solidFill>
                  <a:srgbClr val="3796BF"/>
                </a:solidFill>
                <a:latin typeface="Oswald"/>
                <a:ea typeface="Oswald"/>
                <a:cs typeface="Oswald"/>
                <a:sym typeface="Oswald"/>
              </a:defRPr>
            </a:lvl1pPr>
            <a:lvl2pPr lvl="1">
              <a:spcBef>
                <a:spcPts val="0"/>
              </a:spcBef>
              <a:buClr>
                <a:srgbClr val="3796BF"/>
              </a:buClr>
              <a:buSzPct val="100000"/>
              <a:buFont typeface="Oswald"/>
              <a:buNone/>
              <a:defRPr sz="3000" b="1">
                <a:solidFill>
                  <a:srgbClr val="3796BF"/>
                </a:solidFill>
                <a:latin typeface="Oswald"/>
                <a:ea typeface="Oswald"/>
                <a:cs typeface="Oswald"/>
                <a:sym typeface="Oswald"/>
              </a:defRPr>
            </a:lvl2pPr>
            <a:lvl3pPr lvl="2">
              <a:spcBef>
                <a:spcPts val="0"/>
              </a:spcBef>
              <a:buClr>
                <a:srgbClr val="3796BF"/>
              </a:buClr>
              <a:buSzPct val="100000"/>
              <a:buFont typeface="Oswald"/>
              <a:buNone/>
              <a:defRPr sz="3000" b="1">
                <a:solidFill>
                  <a:srgbClr val="3796BF"/>
                </a:solidFill>
                <a:latin typeface="Oswald"/>
                <a:ea typeface="Oswald"/>
                <a:cs typeface="Oswald"/>
                <a:sym typeface="Oswald"/>
              </a:defRPr>
            </a:lvl3pPr>
            <a:lvl4pPr lvl="3">
              <a:spcBef>
                <a:spcPts val="0"/>
              </a:spcBef>
              <a:buClr>
                <a:srgbClr val="3796BF"/>
              </a:buClr>
              <a:buSzPct val="100000"/>
              <a:buFont typeface="Oswald"/>
              <a:buNone/>
              <a:defRPr sz="3000" b="1">
                <a:solidFill>
                  <a:srgbClr val="3796BF"/>
                </a:solidFill>
                <a:latin typeface="Oswald"/>
                <a:ea typeface="Oswald"/>
                <a:cs typeface="Oswald"/>
                <a:sym typeface="Oswald"/>
              </a:defRPr>
            </a:lvl4pPr>
            <a:lvl5pPr lvl="4">
              <a:spcBef>
                <a:spcPts val="0"/>
              </a:spcBef>
              <a:buClr>
                <a:srgbClr val="3796BF"/>
              </a:buClr>
              <a:buSzPct val="100000"/>
              <a:buFont typeface="Oswald"/>
              <a:buNone/>
              <a:defRPr sz="3000" b="1">
                <a:solidFill>
                  <a:srgbClr val="3796BF"/>
                </a:solidFill>
                <a:latin typeface="Oswald"/>
                <a:ea typeface="Oswald"/>
                <a:cs typeface="Oswald"/>
                <a:sym typeface="Oswald"/>
              </a:defRPr>
            </a:lvl5pPr>
            <a:lvl6pPr lvl="5">
              <a:spcBef>
                <a:spcPts val="0"/>
              </a:spcBef>
              <a:buClr>
                <a:srgbClr val="3796BF"/>
              </a:buClr>
              <a:buSzPct val="100000"/>
              <a:buFont typeface="Oswald"/>
              <a:buNone/>
              <a:defRPr sz="3000" b="1">
                <a:solidFill>
                  <a:srgbClr val="3796BF"/>
                </a:solidFill>
                <a:latin typeface="Oswald"/>
                <a:ea typeface="Oswald"/>
                <a:cs typeface="Oswald"/>
                <a:sym typeface="Oswald"/>
              </a:defRPr>
            </a:lvl6pPr>
            <a:lvl7pPr lvl="6">
              <a:spcBef>
                <a:spcPts val="0"/>
              </a:spcBef>
              <a:buClr>
                <a:srgbClr val="3796BF"/>
              </a:buClr>
              <a:buSzPct val="100000"/>
              <a:buFont typeface="Oswald"/>
              <a:buNone/>
              <a:defRPr sz="3000" b="1">
                <a:solidFill>
                  <a:srgbClr val="3796BF"/>
                </a:solidFill>
                <a:latin typeface="Oswald"/>
                <a:ea typeface="Oswald"/>
                <a:cs typeface="Oswald"/>
                <a:sym typeface="Oswald"/>
              </a:defRPr>
            </a:lvl7pPr>
            <a:lvl8pPr lvl="7">
              <a:spcBef>
                <a:spcPts val="0"/>
              </a:spcBef>
              <a:buClr>
                <a:srgbClr val="3796BF"/>
              </a:buClr>
              <a:buSzPct val="100000"/>
              <a:buFont typeface="Oswald"/>
              <a:buNone/>
              <a:defRPr sz="3000" b="1">
                <a:solidFill>
                  <a:srgbClr val="3796BF"/>
                </a:solidFill>
                <a:latin typeface="Oswald"/>
                <a:ea typeface="Oswald"/>
                <a:cs typeface="Oswald"/>
                <a:sym typeface="Oswald"/>
              </a:defRPr>
            </a:lvl8pPr>
            <a:lvl9pPr lvl="8">
              <a:spcBef>
                <a:spcPts val="0"/>
              </a:spcBef>
              <a:buClr>
                <a:srgbClr val="3796BF"/>
              </a:buClr>
              <a:buSzPct val="100000"/>
              <a:buFont typeface="Oswald"/>
              <a:buNone/>
              <a:defRPr sz="3000" b="1">
                <a:solidFill>
                  <a:srgbClr val="3796BF"/>
                </a:solidFill>
                <a:latin typeface="Oswald"/>
                <a:ea typeface="Oswald"/>
                <a:cs typeface="Oswald"/>
                <a:sym typeface="Oswald"/>
              </a:defRPr>
            </a:lvl9pPr>
          </a:lstStyle>
          <a:p>
            <a:r>
              <a:rPr lang="en-US" dirty="0"/>
              <a:t>TOPIC MODELING</a:t>
            </a:r>
            <a:endParaRPr lang="e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4" name="TextBox 3">
            <a:extLst>
              <a:ext uri="{FF2B5EF4-FFF2-40B4-BE49-F238E27FC236}">
                <a16:creationId xmlns:a16="http://schemas.microsoft.com/office/drawing/2014/main" id="{C16C3B30-C565-4B38-8E0B-A4E8D3ECB7CD}"/>
              </a:ext>
            </a:extLst>
          </p:cNvPr>
          <p:cNvSpPr txBox="1"/>
          <p:nvPr/>
        </p:nvSpPr>
        <p:spPr>
          <a:xfrm>
            <a:off x="3585099" y="236506"/>
            <a:ext cx="5452849" cy="4124206"/>
          </a:xfrm>
          <a:prstGeom prst="rect">
            <a:avLst/>
          </a:prstGeom>
          <a:noFill/>
        </p:spPr>
        <p:txBody>
          <a:bodyPr wrap="square" rtlCol="0">
            <a:spAutoFit/>
          </a:bodyPr>
          <a:lstStyle/>
          <a:p>
            <a:r>
              <a:rPr lang="en-US" sz="1800" dirty="0">
                <a:solidFill>
                  <a:schemeClr val="bg1"/>
                </a:solidFill>
                <a:latin typeface="Roboto Condensed"/>
              </a:rPr>
              <a:t>To test how the Vectorizer perform on the tweet dataset </a:t>
            </a:r>
          </a:p>
          <a:p>
            <a:pPr marL="342900" indent="-342900">
              <a:buFont typeface="+mj-lt"/>
              <a:buAutoNum type="arabicPeriod"/>
            </a:pPr>
            <a:r>
              <a:rPr lang="en-US" sz="1800" dirty="0">
                <a:solidFill>
                  <a:schemeClr val="bg1"/>
                </a:solidFill>
                <a:latin typeface="Roboto Condensed"/>
              </a:rPr>
              <a:t>We first extract event tweets as event group (we call it: group A)</a:t>
            </a:r>
          </a:p>
          <a:p>
            <a:pPr marL="342900" indent="-342900">
              <a:buFont typeface="+mj-lt"/>
              <a:buAutoNum type="arabicPeriod"/>
            </a:pPr>
            <a:r>
              <a:rPr lang="en-US" sz="1800" dirty="0">
                <a:solidFill>
                  <a:schemeClr val="bg1"/>
                </a:solidFill>
                <a:latin typeface="Roboto Condensed"/>
              </a:rPr>
              <a:t>Then randomly select same amount of tweets from the rest of dataset (group B)</a:t>
            </a:r>
          </a:p>
          <a:p>
            <a:pPr marL="342900" indent="-342900">
              <a:buFont typeface="+mj-lt"/>
              <a:buAutoNum type="arabicPeriod"/>
            </a:pPr>
            <a:r>
              <a:rPr lang="en-US" sz="1800" dirty="0">
                <a:solidFill>
                  <a:schemeClr val="bg1"/>
                </a:solidFill>
                <a:latin typeface="Roboto Condensed"/>
              </a:rPr>
              <a:t>Split A group randomly into A1 and A2 (in this case we did a 30 / 70 split)  </a:t>
            </a:r>
          </a:p>
          <a:p>
            <a:pPr marL="342900" indent="-342900">
              <a:buFont typeface="+mj-lt"/>
              <a:buAutoNum type="arabicPeriod"/>
            </a:pPr>
            <a:r>
              <a:rPr lang="en-US" sz="1800" dirty="0">
                <a:solidFill>
                  <a:schemeClr val="bg1"/>
                </a:solidFill>
                <a:latin typeface="Roboto Condensed"/>
              </a:rPr>
              <a:t>Split B group into B1 and B2 using the same method</a:t>
            </a:r>
          </a:p>
          <a:p>
            <a:pPr marL="342900" indent="-342900">
              <a:buFont typeface="+mj-lt"/>
              <a:buAutoNum type="arabicPeriod"/>
            </a:pPr>
            <a:r>
              <a:rPr lang="en-US" sz="1800" dirty="0">
                <a:solidFill>
                  <a:schemeClr val="bg1"/>
                </a:solidFill>
                <a:latin typeface="Roboto Condensed"/>
              </a:rPr>
              <a:t>Finally, we can exam the similarity between each sub groups using machine learning tool like  cosine similarity </a:t>
            </a:r>
            <a:endParaRPr lang="en-US" dirty="0"/>
          </a:p>
          <a:p>
            <a:endParaRPr lang="en-US" dirty="0"/>
          </a:p>
          <a:p>
            <a:endParaRPr lang="en-US" dirty="0"/>
          </a:p>
        </p:txBody>
      </p:sp>
      <p:pic>
        <p:nvPicPr>
          <p:cNvPr id="2" name="Picture 1">
            <a:extLst>
              <a:ext uri="{FF2B5EF4-FFF2-40B4-BE49-F238E27FC236}">
                <a16:creationId xmlns:a16="http://schemas.microsoft.com/office/drawing/2014/main" id="{485AD87C-060C-42E5-87CA-5C45A5F52379}"/>
              </a:ext>
            </a:extLst>
          </p:cNvPr>
          <p:cNvPicPr>
            <a:picLocks noChangeAspect="1"/>
          </p:cNvPicPr>
          <p:nvPr/>
        </p:nvPicPr>
        <p:blipFill>
          <a:blip r:embed="rId3"/>
          <a:stretch>
            <a:fillRect/>
          </a:stretch>
        </p:blipFill>
        <p:spPr>
          <a:xfrm>
            <a:off x="3622871" y="288503"/>
            <a:ext cx="5377306" cy="3513682"/>
          </a:xfrm>
          <a:prstGeom prst="rect">
            <a:avLst/>
          </a:prstGeom>
        </p:spPr>
      </p:pic>
      <p:sp>
        <p:nvSpPr>
          <p:cNvPr id="6" name="Shape 291">
            <a:extLst>
              <a:ext uri="{FF2B5EF4-FFF2-40B4-BE49-F238E27FC236}">
                <a16:creationId xmlns:a16="http://schemas.microsoft.com/office/drawing/2014/main" id="{6FEA6746-83A3-416B-8D43-7AB90FB57BBC}"/>
              </a:ext>
            </a:extLst>
          </p:cNvPr>
          <p:cNvSpPr txBox="1">
            <a:spLocks/>
          </p:cNvSpPr>
          <p:nvPr/>
        </p:nvSpPr>
        <p:spPr>
          <a:xfrm>
            <a:off x="400514" y="546410"/>
            <a:ext cx="3139936" cy="680700"/>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796BF"/>
              </a:buClr>
              <a:buSzPct val="100000"/>
              <a:buFont typeface="Oswald"/>
              <a:buNone/>
              <a:defRPr sz="3000" b="1" i="0" u="none" strike="noStrike" cap="none">
                <a:solidFill>
                  <a:srgbClr val="3796BF"/>
                </a:solidFill>
                <a:latin typeface="Oswald"/>
                <a:ea typeface="Oswald"/>
                <a:cs typeface="Oswald"/>
                <a:sym typeface="Oswald"/>
              </a:defRPr>
            </a:lvl1pPr>
            <a:lvl2pPr lvl="1">
              <a:spcBef>
                <a:spcPts val="0"/>
              </a:spcBef>
              <a:buClr>
                <a:srgbClr val="3796BF"/>
              </a:buClr>
              <a:buSzPct val="100000"/>
              <a:buFont typeface="Oswald"/>
              <a:buNone/>
              <a:defRPr sz="3000" b="1">
                <a:solidFill>
                  <a:srgbClr val="3796BF"/>
                </a:solidFill>
                <a:latin typeface="Oswald"/>
                <a:ea typeface="Oswald"/>
                <a:cs typeface="Oswald"/>
                <a:sym typeface="Oswald"/>
              </a:defRPr>
            </a:lvl2pPr>
            <a:lvl3pPr lvl="2">
              <a:spcBef>
                <a:spcPts val="0"/>
              </a:spcBef>
              <a:buClr>
                <a:srgbClr val="3796BF"/>
              </a:buClr>
              <a:buSzPct val="100000"/>
              <a:buFont typeface="Oswald"/>
              <a:buNone/>
              <a:defRPr sz="3000" b="1">
                <a:solidFill>
                  <a:srgbClr val="3796BF"/>
                </a:solidFill>
                <a:latin typeface="Oswald"/>
                <a:ea typeface="Oswald"/>
                <a:cs typeface="Oswald"/>
                <a:sym typeface="Oswald"/>
              </a:defRPr>
            </a:lvl3pPr>
            <a:lvl4pPr lvl="3">
              <a:spcBef>
                <a:spcPts val="0"/>
              </a:spcBef>
              <a:buClr>
                <a:srgbClr val="3796BF"/>
              </a:buClr>
              <a:buSzPct val="100000"/>
              <a:buFont typeface="Oswald"/>
              <a:buNone/>
              <a:defRPr sz="3000" b="1">
                <a:solidFill>
                  <a:srgbClr val="3796BF"/>
                </a:solidFill>
                <a:latin typeface="Oswald"/>
                <a:ea typeface="Oswald"/>
                <a:cs typeface="Oswald"/>
                <a:sym typeface="Oswald"/>
              </a:defRPr>
            </a:lvl4pPr>
            <a:lvl5pPr lvl="4">
              <a:spcBef>
                <a:spcPts val="0"/>
              </a:spcBef>
              <a:buClr>
                <a:srgbClr val="3796BF"/>
              </a:buClr>
              <a:buSzPct val="100000"/>
              <a:buFont typeface="Oswald"/>
              <a:buNone/>
              <a:defRPr sz="3000" b="1">
                <a:solidFill>
                  <a:srgbClr val="3796BF"/>
                </a:solidFill>
                <a:latin typeface="Oswald"/>
                <a:ea typeface="Oswald"/>
                <a:cs typeface="Oswald"/>
                <a:sym typeface="Oswald"/>
              </a:defRPr>
            </a:lvl5pPr>
            <a:lvl6pPr lvl="5">
              <a:spcBef>
                <a:spcPts val="0"/>
              </a:spcBef>
              <a:buClr>
                <a:srgbClr val="3796BF"/>
              </a:buClr>
              <a:buSzPct val="100000"/>
              <a:buFont typeface="Oswald"/>
              <a:buNone/>
              <a:defRPr sz="3000" b="1">
                <a:solidFill>
                  <a:srgbClr val="3796BF"/>
                </a:solidFill>
                <a:latin typeface="Oswald"/>
                <a:ea typeface="Oswald"/>
                <a:cs typeface="Oswald"/>
                <a:sym typeface="Oswald"/>
              </a:defRPr>
            </a:lvl6pPr>
            <a:lvl7pPr lvl="6">
              <a:spcBef>
                <a:spcPts val="0"/>
              </a:spcBef>
              <a:buClr>
                <a:srgbClr val="3796BF"/>
              </a:buClr>
              <a:buSzPct val="100000"/>
              <a:buFont typeface="Oswald"/>
              <a:buNone/>
              <a:defRPr sz="3000" b="1">
                <a:solidFill>
                  <a:srgbClr val="3796BF"/>
                </a:solidFill>
                <a:latin typeface="Oswald"/>
                <a:ea typeface="Oswald"/>
                <a:cs typeface="Oswald"/>
                <a:sym typeface="Oswald"/>
              </a:defRPr>
            </a:lvl7pPr>
            <a:lvl8pPr lvl="7">
              <a:spcBef>
                <a:spcPts val="0"/>
              </a:spcBef>
              <a:buClr>
                <a:srgbClr val="3796BF"/>
              </a:buClr>
              <a:buSzPct val="100000"/>
              <a:buFont typeface="Oswald"/>
              <a:buNone/>
              <a:defRPr sz="3000" b="1">
                <a:solidFill>
                  <a:srgbClr val="3796BF"/>
                </a:solidFill>
                <a:latin typeface="Oswald"/>
                <a:ea typeface="Oswald"/>
                <a:cs typeface="Oswald"/>
                <a:sym typeface="Oswald"/>
              </a:defRPr>
            </a:lvl8pPr>
            <a:lvl9pPr lvl="8">
              <a:spcBef>
                <a:spcPts val="0"/>
              </a:spcBef>
              <a:buClr>
                <a:srgbClr val="3796BF"/>
              </a:buClr>
              <a:buSzPct val="100000"/>
              <a:buFont typeface="Oswald"/>
              <a:buNone/>
              <a:defRPr sz="3000" b="1">
                <a:solidFill>
                  <a:srgbClr val="3796BF"/>
                </a:solidFill>
                <a:latin typeface="Oswald"/>
                <a:ea typeface="Oswald"/>
                <a:cs typeface="Oswald"/>
                <a:sym typeface="Oswald"/>
              </a:defRPr>
            </a:lvl9pPr>
          </a:lstStyle>
          <a:p>
            <a:r>
              <a:rPr lang="en-US" dirty="0">
                <a:solidFill>
                  <a:schemeClr val="bg1"/>
                </a:solidFill>
              </a:rPr>
              <a:t>TOPIC MODELING</a:t>
            </a:r>
            <a:endParaRPr lang="en" dirty="0">
              <a:solidFill>
                <a:schemeClr val="bg1"/>
              </a:solidFill>
            </a:endParaRPr>
          </a:p>
        </p:txBody>
      </p:sp>
      <p:sp>
        <p:nvSpPr>
          <p:cNvPr id="7" name="Shape 291">
            <a:extLst>
              <a:ext uri="{FF2B5EF4-FFF2-40B4-BE49-F238E27FC236}">
                <a16:creationId xmlns:a16="http://schemas.microsoft.com/office/drawing/2014/main" id="{ADF60845-C5AB-410F-804C-7D36E5E61359}"/>
              </a:ext>
            </a:extLst>
          </p:cNvPr>
          <p:cNvSpPr txBox="1">
            <a:spLocks/>
          </p:cNvSpPr>
          <p:nvPr/>
        </p:nvSpPr>
        <p:spPr>
          <a:xfrm>
            <a:off x="5156462" y="4126596"/>
            <a:ext cx="3949831" cy="680700"/>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796BF"/>
              </a:buClr>
              <a:buSzPct val="100000"/>
              <a:buFont typeface="Oswald"/>
              <a:buNone/>
              <a:defRPr sz="3000" b="1" i="0" u="none" strike="noStrike" cap="none">
                <a:solidFill>
                  <a:srgbClr val="3796BF"/>
                </a:solidFill>
                <a:latin typeface="Oswald"/>
                <a:ea typeface="Oswald"/>
                <a:cs typeface="Oswald"/>
                <a:sym typeface="Oswald"/>
              </a:defRPr>
            </a:lvl1pPr>
            <a:lvl2pPr lvl="1">
              <a:spcBef>
                <a:spcPts val="0"/>
              </a:spcBef>
              <a:buClr>
                <a:srgbClr val="3796BF"/>
              </a:buClr>
              <a:buSzPct val="100000"/>
              <a:buFont typeface="Oswald"/>
              <a:buNone/>
              <a:defRPr sz="3000" b="1">
                <a:solidFill>
                  <a:srgbClr val="3796BF"/>
                </a:solidFill>
                <a:latin typeface="Oswald"/>
                <a:ea typeface="Oswald"/>
                <a:cs typeface="Oswald"/>
                <a:sym typeface="Oswald"/>
              </a:defRPr>
            </a:lvl2pPr>
            <a:lvl3pPr lvl="2">
              <a:spcBef>
                <a:spcPts val="0"/>
              </a:spcBef>
              <a:buClr>
                <a:srgbClr val="3796BF"/>
              </a:buClr>
              <a:buSzPct val="100000"/>
              <a:buFont typeface="Oswald"/>
              <a:buNone/>
              <a:defRPr sz="3000" b="1">
                <a:solidFill>
                  <a:srgbClr val="3796BF"/>
                </a:solidFill>
                <a:latin typeface="Oswald"/>
                <a:ea typeface="Oswald"/>
                <a:cs typeface="Oswald"/>
                <a:sym typeface="Oswald"/>
              </a:defRPr>
            </a:lvl3pPr>
            <a:lvl4pPr lvl="3">
              <a:spcBef>
                <a:spcPts val="0"/>
              </a:spcBef>
              <a:buClr>
                <a:srgbClr val="3796BF"/>
              </a:buClr>
              <a:buSzPct val="100000"/>
              <a:buFont typeface="Oswald"/>
              <a:buNone/>
              <a:defRPr sz="3000" b="1">
                <a:solidFill>
                  <a:srgbClr val="3796BF"/>
                </a:solidFill>
                <a:latin typeface="Oswald"/>
                <a:ea typeface="Oswald"/>
                <a:cs typeface="Oswald"/>
                <a:sym typeface="Oswald"/>
              </a:defRPr>
            </a:lvl4pPr>
            <a:lvl5pPr lvl="4">
              <a:spcBef>
                <a:spcPts val="0"/>
              </a:spcBef>
              <a:buClr>
                <a:srgbClr val="3796BF"/>
              </a:buClr>
              <a:buSzPct val="100000"/>
              <a:buFont typeface="Oswald"/>
              <a:buNone/>
              <a:defRPr sz="3000" b="1">
                <a:solidFill>
                  <a:srgbClr val="3796BF"/>
                </a:solidFill>
                <a:latin typeface="Oswald"/>
                <a:ea typeface="Oswald"/>
                <a:cs typeface="Oswald"/>
                <a:sym typeface="Oswald"/>
              </a:defRPr>
            </a:lvl5pPr>
            <a:lvl6pPr lvl="5">
              <a:spcBef>
                <a:spcPts val="0"/>
              </a:spcBef>
              <a:buClr>
                <a:srgbClr val="3796BF"/>
              </a:buClr>
              <a:buSzPct val="100000"/>
              <a:buFont typeface="Oswald"/>
              <a:buNone/>
              <a:defRPr sz="3000" b="1">
                <a:solidFill>
                  <a:srgbClr val="3796BF"/>
                </a:solidFill>
                <a:latin typeface="Oswald"/>
                <a:ea typeface="Oswald"/>
                <a:cs typeface="Oswald"/>
                <a:sym typeface="Oswald"/>
              </a:defRPr>
            </a:lvl6pPr>
            <a:lvl7pPr lvl="6">
              <a:spcBef>
                <a:spcPts val="0"/>
              </a:spcBef>
              <a:buClr>
                <a:srgbClr val="3796BF"/>
              </a:buClr>
              <a:buSzPct val="100000"/>
              <a:buFont typeface="Oswald"/>
              <a:buNone/>
              <a:defRPr sz="3000" b="1">
                <a:solidFill>
                  <a:srgbClr val="3796BF"/>
                </a:solidFill>
                <a:latin typeface="Oswald"/>
                <a:ea typeface="Oswald"/>
                <a:cs typeface="Oswald"/>
                <a:sym typeface="Oswald"/>
              </a:defRPr>
            </a:lvl7pPr>
            <a:lvl8pPr lvl="7">
              <a:spcBef>
                <a:spcPts val="0"/>
              </a:spcBef>
              <a:buClr>
                <a:srgbClr val="3796BF"/>
              </a:buClr>
              <a:buSzPct val="100000"/>
              <a:buFont typeface="Oswald"/>
              <a:buNone/>
              <a:defRPr sz="3000" b="1">
                <a:solidFill>
                  <a:srgbClr val="3796BF"/>
                </a:solidFill>
                <a:latin typeface="Oswald"/>
                <a:ea typeface="Oswald"/>
                <a:cs typeface="Oswald"/>
                <a:sym typeface="Oswald"/>
              </a:defRPr>
            </a:lvl8pPr>
            <a:lvl9pPr lvl="8">
              <a:spcBef>
                <a:spcPts val="0"/>
              </a:spcBef>
              <a:buClr>
                <a:srgbClr val="3796BF"/>
              </a:buClr>
              <a:buSzPct val="100000"/>
              <a:buFont typeface="Oswald"/>
              <a:buNone/>
              <a:defRPr sz="3000" b="1">
                <a:solidFill>
                  <a:srgbClr val="3796BF"/>
                </a:solidFill>
                <a:latin typeface="Oswald"/>
                <a:ea typeface="Oswald"/>
                <a:cs typeface="Oswald"/>
                <a:sym typeface="Oswald"/>
              </a:defRPr>
            </a:lvl9pPr>
          </a:lstStyle>
          <a:p>
            <a:pPr algn="r"/>
            <a:r>
              <a:rPr lang="en-US" dirty="0">
                <a:solidFill>
                  <a:schemeClr val="bg1"/>
                </a:solidFill>
              </a:rPr>
              <a:t>Using </a:t>
            </a:r>
          </a:p>
          <a:p>
            <a:pPr algn="r"/>
            <a:r>
              <a:rPr lang="en-US" dirty="0">
                <a:solidFill>
                  <a:schemeClr val="bg1"/>
                </a:solidFill>
              </a:rPr>
              <a:t>COSINE SIMILARITY</a:t>
            </a:r>
            <a:endParaRPr lang="en" dirty="0">
              <a:solidFill>
                <a:schemeClr val="bg1"/>
              </a:solidFill>
            </a:endParaRPr>
          </a:p>
        </p:txBody>
      </p:sp>
      <p:pic>
        <p:nvPicPr>
          <p:cNvPr id="3" name="Picture 2">
            <a:extLst>
              <a:ext uri="{FF2B5EF4-FFF2-40B4-BE49-F238E27FC236}">
                <a16:creationId xmlns:a16="http://schemas.microsoft.com/office/drawing/2014/main" id="{2B230040-319C-44EA-9990-AC3EF6BAF91A}"/>
              </a:ext>
            </a:extLst>
          </p:cNvPr>
          <p:cNvPicPr>
            <a:picLocks noChangeAspect="1"/>
          </p:cNvPicPr>
          <p:nvPr/>
        </p:nvPicPr>
        <p:blipFill rotWithShape="1">
          <a:blip r:embed="rId4"/>
          <a:srcRect r="14663"/>
          <a:stretch/>
        </p:blipFill>
        <p:spPr>
          <a:xfrm>
            <a:off x="136689" y="1875933"/>
            <a:ext cx="4850091" cy="2931363"/>
          </a:xfrm>
          <a:prstGeom prst="rect">
            <a:avLst/>
          </a:prstGeom>
        </p:spPr>
      </p:pic>
    </p:spTree>
    <p:extLst>
      <p:ext uri="{BB962C8B-B14F-4D97-AF65-F5344CB8AC3E}">
        <p14:creationId xmlns:p14="http://schemas.microsoft.com/office/powerpoint/2010/main" val="1197804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4" name="Rectangle 3">
            <a:extLst>
              <a:ext uri="{FF2B5EF4-FFF2-40B4-BE49-F238E27FC236}">
                <a16:creationId xmlns:a16="http://schemas.microsoft.com/office/drawing/2014/main" id="{4CF7BA94-AAC1-47F8-9CEB-4151581A8C0D}"/>
              </a:ext>
            </a:extLst>
          </p:cNvPr>
          <p:cNvSpPr/>
          <p:nvPr/>
        </p:nvSpPr>
        <p:spPr>
          <a:xfrm>
            <a:off x="1875934" y="103618"/>
            <a:ext cx="6372520" cy="1015663"/>
          </a:xfrm>
          <a:prstGeom prst="rect">
            <a:avLst/>
          </a:prstGeom>
        </p:spPr>
        <p:txBody>
          <a:bodyPr wrap="square">
            <a:spAutoFit/>
          </a:bodyPr>
          <a:lstStyle/>
          <a:p>
            <a:pPr algn="r"/>
            <a:r>
              <a:rPr lang="en-US" sz="3000" b="1" cap="all" dirty="0">
                <a:solidFill>
                  <a:srgbClr val="3796BF"/>
                </a:solidFill>
                <a:latin typeface="Oswald"/>
                <a:sym typeface="Oswald"/>
              </a:rPr>
              <a:t>Event detection  </a:t>
            </a:r>
          </a:p>
          <a:p>
            <a:pPr algn="r"/>
            <a:r>
              <a:rPr lang="en-US" sz="3000" b="1" cap="all" dirty="0">
                <a:solidFill>
                  <a:srgbClr val="3796BF"/>
                </a:solidFill>
                <a:latin typeface="Oswald"/>
                <a:sym typeface="Oswald"/>
              </a:rPr>
              <a:t>cosine similarity using TFIDF/SVD</a:t>
            </a:r>
            <a:endParaRPr lang="en-US" sz="3200" dirty="0"/>
          </a:p>
        </p:txBody>
      </p:sp>
      <p:pic>
        <p:nvPicPr>
          <p:cNvPr id="16" name="Picture 15">
            <a:extLst>
              <a:ext uri="{FF2B5EF4-FFF2-40B4-BE49-F238E27FC236}">
                <a16:creationId xmlns:a16="http://schemas.microsoft.com/office/drawing/2014/main" id="{600E9E1F-93EA-4F3E-9DAC-C4FEDAE693E5}"/>
              </a:ext>
            </a:extLst>
          </p:cNvPr>
          <p:cNvPicPr>
            <a:picLocks noChangeAspect="1"/>
          </p:cNvPicPr>
          <p:nvPr/>
        </p:nvPicPr>
        <p:blipFill>
          <a:blip r:embed="rId3"/>
          <a:stretch>
            <a:fillRect/>
          </a:stretch>
        </p:blipFill>
        <p:spPr>
          <a:xfrm>
            <a:off x="197962" y="1468883"/>
            <a:ext cx="7790209" cy="3629817"/>
          </a:xfrm>
          <a:prstGeom prst="rect">
            <a:avLst/>
          </a:prstGeom>
        </p:spPr>
      </p:pic>
      <p:pic>
        <p:nvPicPr>
          <p:cNvPr id="17" name="Picture 16">
            <a:extLst>
              <a:ext uri="{FF2B5EF4-FFF2-40B4-BE49-F238E27FC236}">
                <a16:creationId xmlns:a16="http://schemas.microsoft.com/office/drawing/2014/main" id="{DD4BE5EE-9C65-4890-AC88-FE0D2DE77FB1}"/>
              </a:ext>
            </a:extLst>
          </p:cNvPr>
          <p:cNvPicPr>
            <a:picLocks noChangeAspect="1"/>
          </p:cNvPicPr>
          <p:nvPr/>
        </p:nvPicPr>
        <p:blipFill>
          <a:blip r:embed="rId4"/>
          <a:stretch>
            <a:fillRect/>
          </a:stretch>
        </p:blipFill>
        <p:spPr>
          <a:xfrm>
            <a:off x="2588380" y="1298389"/>
            <a:ext cx="5660074" cy="435862"/>
          </a:xfrm>
          <a:prstGeom prst="rect">
            <a:avLst/>
          </a:prstGeom>
        </p:spPr>
      </p:pic>
    </p:spTree>
    <p:extLst>
      <p:ext uri="{BB962C8B-B14F-4D97-AF65-F5344CB8AC3E}">
        <p14:creationId xmlns:p14="http://schemas.microsoft.com/office/powerpoint/2010/main" val="4178979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Shape 290"/>
        <p:cNvGrpSpPr/>
        <p:nvPr/>
      </p:nvGrpSpPr>
      <p:grpSpPr>
        <a:xfrm>
          <a:off x="0" y="0"/>
          <a:ext cx="0" cy="0"/>
          <a:chOff x="0" y="0"/>
          <a:chExt cx="0" cy="0"/>
        </a:xfrm>
      </p:grpSpPr>
      <p:sp>
        <p:nvSpPr>
          <p:cNvPr id="291" name="Shape 291"/>
          <p:cNvSpPr txBox="1">
            <a:spLocks noGrp="1"/>
          </p:cNvSpPr>
          <p:nvPr>
            <p:ph type="title" idx="4294967295"/>
          </p:nvPr>
        </p:nvSpPr>
        <p:spPr>
          <a:xfrm>
            <a:off x="1036138" y="1149725"/>
            <a:ext cx="6321000" cy="680700"/>
          </a:xfrm>
          <a:prstGeom prst="rect">
            <a:avLst/>
          </a:prstGeom>
        </p:spPr>
        <p:txBody>
          <a:bodyPr lIns="91425" tIns="91425" rIns="91425" bIns="91425" anchor="b" anchorCtr="0">
            <a:noAutofit/>
          </a:bodyPr>
          <a:lstStyle/>
          <a:p>
            <a:pPr lvl="0" rtl="0">
              <a:spcBef>
                <a:spcPts val="0"/>
              </a:spcBef>
              <a:buNone/>
            </a:pPr>
            <a:r>
              <a:rPr lang="en-US" dirty="0"/>
              <a:t>HASHTAG </a:t>
            </a:r>
            <a:br>
              <a:rPr lang="en-US" dirty="0"/>
            </a:br>
            <a:r>
              <a:rPr lang="en-US" dirty="0"/>
              <a:t>TIME SERIES MODELING</a:t>
            </a:r>
            <a:endParaRPr lang="en" dirty="0"/>
          </a:p>
        </p:txBody>
      </p:sp>
      <p:sp>
        <p:nvSpPr>
          <p:cNvPr id="292" name="Shape 292"/>
          <p:cNvSpPr txBox="1">
            <a:spLocks noGrp="1"/>
          </p:cNvSpPr>
          <p:nvPr>
            <p:ph type="body" idx="4294967295"/>
          </p:nvPr>
        </p:nvSpPr>
        <p:spPr>
          <a:xfrm>
            <a:off x="1031424" y="1830425"/>
            <a:ext cx="6797537" cy="2100552"/>
          </a:xfrm>
          <a:prstGeom prst="rect">
            <a:avLst/>
          </a:prstGeom>
        </p:spPr>
        <p:txBody>
          <a:bodyPr lIns="91425" tIns="91425" rIns="91425" bIns="91425" anchor="t" anchorCtr="0">
            <a:noAutofit/>
          </a:bodyPr>
          <a:lstStyle/>
          <a:p>
            <a:pPr marL="171450" lvl="0" indent="-171450" rtl="0">
              <a:spcBef>
                <a:spcPts val="0"/>
              </a:spcBef>
              <a:buFont typeface="Wingdings" panose="05000000000000000000" pitchFamily="2" charset="2"/>
              <a:buChar char="§"/>
            </a:pPr>
            <a:r>
              <a:rPr lang="en-US" sz="1800" dirty="0">
                <a:solidFill>
                  <a:srgbClr val="FFFFFF"/>
                </a:solidFill>
              </a:rPr>
              <a:t>Trending analysis is highly time dependent. </a:t>
            </a:r>
          </a:p>
          <a:p>
            <a:pPr marL="171450" lvl="0" indent="-171450" rtl="0">
              <a:spcBef>
                <a:spcPts val="0"/>
              </a:spcBef>
              <a:buFont typeface="Wingdings" panose="05000000000000000000" pitchFamily="2" charset="2"/>
              <a:buChar char="§"/>
            </a:pPr>
            <a:r>
              <a:rPr lang="en-US" sz="1800" dirty="0">
                <a:solidFill>
                  <a:srgbClr val="FFFFFF"/>
                </a:solidFill>
              </a:rPr>
              <a:t>We could look at past hashtag (positive or negative) trending pattern to determine event impact for both strength and duration</a:t>
            </a:r>
          </a:p>
          <a:p>
            <a:pPr marL="171450" lvl="0" indent="-171450" rtl="0">
              <a:spcBef>
                <a:spcPts val="0"/>
              </a:spcBef>
              <a:buFont typeface="Wingdings" panose="05000000000000000000" pitchFamily="2" charset="2"/>
              <a:buChar char="§"/>
            </a:pPr>
            <a:r>
              <a:rPr lang="en-US" sz="1800" dirty="0">
                <a:solidFill>
                  <a:srgbClr val="FFFFFF"/>
                </a:solidFill>
              </a:rPr>
              <a:t>We also hope to predict near term topic trend for running commercial or managing social media activities </a:t>
            </a:r>
            <a:endParaRPr lang="en" sz="1800" dirty="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796BF"/>
        </a:solidFill>
        <a:effectLst/>
      </p:bgPr>
    </p:bg>
    <p:spTree>
      <p:nvGrpSpPr>
        <p:cNvPr id="1" name="Shape 314"/>
        <p:cNvGrpSpPr/>
        <p:nvPr/>
      </p:nvGrpSpPr>
      <p:grpSpPr>
        <a:xfrm>
          <a:off x="0" y="0"/>
          <a:ext cx="0" cy="0"/>
          <a:chOff x="0" y="0"/>
          <a:chExt cx="0" cy="0"/>
        </a:xfrm>
      </p:grpSpPr>
      <p:pic>
        <p:nvPicPr>
          <p:cNvPr id="2" name="Picture 1">
            <a:extLst>
              <a:ext uri="{FF2B5EF4-FFF2-40B4-BE49-F238E27FC236}">
                <a16:creationId xmlns:a16="http://schemas.microsoft.com/office/drawing/2014/main" id="{D8747AFF-4CA7-4AC8-B518-22AF69384893}"/>
              </a:ext>
            </a:extLst>
          </p:cNvPr>
          <p:cNvPicPr>
            <a:picLocks noChangeAspect="1"/>
          </p:cNvPicPr>
          <p:nvPr/>
        </p:nvPicPr>
        <p:blipFill>
          <a:blip r:embed="rId3"/>
          <a:stretch>
            <a:fillRect/>
          </a:stretch>
        </p:blipFill>
        <p:spPr>
          <a:xfrm>
            <a:off x="98982" y="1016772"/>
            <a:ext cx="7583864" cy="3927297"/>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4886FDB1-BE7D-47B8-BA0A-AF21D33C112C}"/>
              </a:ext>
            </a:extLst>
          </p:cNvPr>
          <p:cNvPicPr>
            <a:picLocks noChangeAspect="1"/>
          </p:cNvPicPr>
          <p:nvPr/>
        </p:nvPicPr>
        <p:blipFill>
          <a:blip r:embed="rId4"/>
          <a:stretch>
            <a:fillRect/>
          </a:stretch>
        </p:blipFill>
        <p:spPr>
          <a:xfrm>
            <a:off x="3949832" y="140332"/>
            <a:ext cx="2197771" cy="911182"/>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3D80EB3E-FE66-4C11-870F-A97F729FD15B}"/>
              </a:ext>
            </a:extLst>
          </p:cNvPr>
          <p:cNvPicPr>
            <a:picLocks noChangeAspect="1"/>
          </p:cNvPicPr>
          <p:nvPr/>
        </p:nvPicPr>
        <p:blipFill>
          <a:blip r:embed="rId5"/>
          <a:stretch>
            <a:fillRect/>
          </a:stretch>
        </p:blipFill>
        <p:spPr>
          <a:xfrm>
            <a:off x="6242858" y="122988"/>
            <a:ext cx="2726210" cy="2549512"/>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Shape 194"/>
          <p:cNvSpPr txBox="1">
            <a:spLocks noGrp="1"/>
          </p:cNvSpPr>
          <p:nvPr>
            <p:ph type="ctrTitle" idx="4294967295"/>
          </p:nvPr>
        </p:nvSpPr>
        <p:spPr>
          <a:xfrm>
            <a:off x="91190" y="2887393"/>
            <a:ext cx="7488836" cy="1159800"/>
          </a:xfrm>
          <a:prstGeom prst="rect">
            <a:avLst/>
          </a:prstGeom>
        </p:spPr>
        <p:txBody>
          <a:bodyPr lIns="91425" tIns="91425" rIns="91425" bIns="91425" anchor="b" anchorCtr="0">
            <a:noAutofit/>
          </a:bodyPr>
          <a:lstStyle/>
          <a:p>
            <a:pPr lvl="0" rtl="0">
              <a:spcBef>
                <a:spcPts val="0"/>
              </a:spcBef>
              <a:buNone/>
            </a:pPr>
            <a:r>
              <a:rPr lang="en-US" sz="8000" dirty="0">
                <a:solidFill>
                  <a:srgbClr val="81D1EC"/>
                </a:solidFill>
              </a:rPr>
              <a:t>Behind the Scene</a:t>
            </a:r>
            <a:endParaRPr lang="en" sz="8000" dirty="0">
              <a:solidFill>
                <a:srgbClr val="81D1EC"/>
              </a:solidFill>
            </a:endParaRPr>
          </a:p>
        </p:txBody>
      </p:sp>
      <p:sp>
        <p:nvSpPr>
          <p:cNvPr id="196" name="Shape 196"/>
          <p:cNvSpPr/>
          <p:nvPr/>
        </p:nvSpPr>
        <p:spPr>
          <a:xfrm>
            <a:off x="5858742" y="2615556"/>
            <a:ext cx="282132" cy="269389"/>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p>
        </p:txBody>
      </p:sp>
      <p:grpSp>
        <p:nvGrpSpPr>
          <p:cNvPr id="197" name="Shape 197"/>
          <p:cNvGrpSpPr/>
          <p:nvPr/>
        </p:nvGrpSpPr>
        <p:grpSpPr>
          <a:xfrm>
            <a:off x="5508636" y="1102937"/>
            <a:ext cx="1208685" cy="1209005"/>
            <a:chOff x="6654650" y="3665275"/>
            <a:chExt cx="409100" cy="409125"/>
          </a:xfrm>
        </p:grpSpPr>
        <p:sp>
          <p:nvSpPr>
            <p:cNvPr id="198" name="Shape 198"/>
            <p:cNvSpPr/>
            <p:nvPr/>
          </p:nvSpPr>
          <p:spPr>
            <a:xfrm>
              <a:off x="6808525" y="3819150"/>
              <a:ext cx="211875" cy="211900"/>
            </a:xfrm>
            <a:custGeom>
              <a:avLst/>
              <a:gdLst/>
              <a:ahLst/>
              <a:cxnLst/>
              <a:rect l="0" t="0" r="0" b="0"/>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4BB5D9"/>
            </a:solidFill>
            <a:ln>
              <a:noFill/>
            </a:ln>
          </p:spPr>
          <p:txBody>
            <a:bodyPr lIns="91425" tIns="91425" rIns="91425" bIns="91425" anchor="ctr" anchorCtr="0">
              <a:noAutofit/>
            </a:bodyPr>
            <a:lstStyle/>
            <a:p>
              <a:pPr lvl="0">
                <a:spcBef>
                  <a:spcPts val="0"/>
                </a:spcBef>
                <a:buNone/>
              </a:pPr>
              <a:endParaRPr dirty="0"/>
            </a:p>
          </p:txBody>
        </p:sp>
        <p:sp>
          <p:nvSpPr>
            <p:cNvPr id="199" name="Shape 199"/>
            <p:cNvSpPr/>
            <p:nvPr/>
          </p:nvSpPr>
          <p:spPr>
            <a:xfrm>
              <a:off x="6654650" y="3665275"/>
              <a:ext cx="409100" cy="409125"/>
            </a:xfrm>
            <a:custGeom>
              <a:avLst/>
              <a:gdLst/>
              <a:ahLst/>
              <a:cxnLst/>
              <a:rect l="0" t="0" r="0" b="0"/>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4BB5D9"/>
            </a:solidFill>
            <a:ln>
              <a:noFill/>
            </a:ln>
          </p:spPr>
          <p:txBody>
            <a:bodyPr lIns="91425" tIns="91425" rIns="91425" bIns="91425" anchor="ctr" anchorCtr="0">
              <a:noAutofit/>
            </a:bodyPr>
            <a:lstStyle/>
            <a:p>
              <a:pPr lvl="0">
                <a:spcBef>
                  <a:spcPts val="0"/>
                </a:spcBef>
                <a:buNone/>
              </a:pPr>
              <a:endParaRPr dirty="0"/>
            </a:p>
          </p:txBody>
        </p:sp>
      </p:grpSp>
      <p:grpSp>
        <p:nvGrpSpPr>
          <p:cNvPr id="200" name="Shape 200"/>
          <p:cNvGrpSpPr/>
          <p:nvPr/>
        </p:nvGrpSpPr>
        <p:grpSpPr>
          <a:xfrm rot="1057032">
            <a:off x="4343722" y="2053161"/>
            <a:ext cx="798554" cy="798614"/>
            <a:chOff x="570875" y="4322250"/>
            <a:chExt cx="443300" cy="443325"/>
          </a:xfrm>
        </p:grpSpPr>
        <p:sp>
          <p:nvSpPr>
            <p:cNvPr id="201" name="Shape 201"/>
            <p:cNvSpPr/>
            <p:nvPr/>
          </p:nvSpPr>
          <p:spPr>
            <a:xfrm>
              <a:off x="570875" y="4322250"/>
              <a:ext cx="443300" cy="443325"/>
            </a:xfrm>
            <a:custGeom>
              <a:avLst/>
              <a:gdLst/>
              <a:ahLst/>
              <a:cxnLst/>
              <a:rect l="0" t="0" r="0" b="0"/>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202" name="Shape 202"/>
            <p:cNvSpPr/>
            <p:nvPr/>
          </p:nvSpPr>
          <p:spPr>
            <a:xfrm>
              <a:off x="597725" y="4665400"/>
              <a:ext cx="73300" cy="73300"/>
            </a:xfrm>
            <a:custGeom>
              <a:avLst/>
              <a:gdLst/>
              <a:ahLst/>
              <a:cxnLst/>
              <a:rect l="0" t="0" r="0" b="0"/>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203" name="Shape 203"/>
            <p:cNvSpPr/>
            <p:nvPr/>
          </p:nvSpPr>
          <p:spPr>
            <a:xfrm>
              <a:off x="654525" y="4708150"/>
              <a:ext cx="47025" cy="47025"/>
            </a:xfrm>
            <a:custGeom>
              <a:avLst/>
              <a:gdLst/>
              <a:ahLst/>
              <a:cxnLst/>
              <a:rect l="0" t="0" r="0" b="0"/>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3796BF"/>
            </a:solidFill>
            <a:ln>
              <a:noFill/>
            </a:ln>
          </p:spPr>
          <p:txBody>
            <a:bodyPr lIns="91425" tIns="91425" rIns="91425" bIns="91425" anchor="ctr" anchorCtr="0">
              <a:noAutofit/>
            </a:bodyPr>
            <a:lstStyle/>
            <a:p>
              <a:pPr lvl="0">
                <a:spcBef>
                  <a:spcPts val="0"/>
                </a:spcBef>
                <a:buNone/>
              </a:pPr>
              <a:endParaRPr dirty="0"/>
            </a:p>
          </p:txBody>
        </p:sp>
        <p:sp>
          <p:nvSpPr>
            <p:cNvPr id="204" name="Shape 204"/>
            <p:cNvSpPr/>
            <p:nvPr/>
          </p:nvSpPr>
          <p:spPr>
            <a:xfrm>
              <a:off x="581250" y="4634875"/>
              <a:ext cx="47050" cy="47050"/>
            </a:xfrm>
            <a:custGeom>
              <a:avLst/>
              <a:gdLst/>
              <a:ahLst/>
              <a:cxnLst/>
              <a:rect l="0" t="0" r="0" b="0"/>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3796BF"/>
            </a:solidFill>
            <a:ln>
              <a:noFill/>
            </a:ln>
          </p:spPr>
          <p:txBody>
            <a:bodyPr lIns="91425" tIns="91425" rIns="91425" bIns="91425" anchor="ctr" anchorCtr="0">
              <a:noAutofit/>
            </a:bodyPr>
            <a:lstStyle/>
            <a:p>
              <a:pPr lvl="0">
                <a:spcBef>
                  <a:spcPts val="0"/>
                </a:spcBef>
                <a:buNone/>
              </a:pPr>
              <a:endParaRPr dirty="0"/>
            </a:p>
          </p:txBody>
        </p:sp>
      </p:grpSp>
      <p:sp>
        <p:nvSpPr>
          <p:cNvPr id="205" name="Shape 205"/>
          <p:cNvSpPr/>
          <p:nvPr/>
        </p:nvSpPr>
        <p:spPr>
          <a:xfrm rot="2466689">
            <a:off x="4433324" y="1337125"/>
            <a:ext cx="392000" cy="374295"/>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206" name="Shape 206"/>
          <p:cNvSpPr/>
          <p:nvPr/>
        </p:nvSpPr>
        <p:spPr>
          <a:xfrm rot="-1609379">
            <a:off x="5006589" y="1572617"/>
            <a:ext cx="282081" cy="269341"/>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207" name="Shape 207"/>
          <p:cNvSpPr/>
          <p:nvPr/>
        </p:nvSpPr>
        <p:spPr>
          <a:xfrm rot="2925831">
            <a:off x="6716993" y="1785995"/>
            <a:ext cx="211250" cy="201709"/>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208" name="Shape 208"/>
          <p:cNvSpPr/>
          <p:nvPr/>
        </p:nvSpPr>
        <p:spPr>
          <a:xfrm rot="-1609195">
            <a:off x="5837875" y="434724"/>
            <a:ext cx="190312" cy="181716"/>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9900"/>
          </a:solidFill>
          <a:ln>
            <a:noFill/>
          </a:ln>
        </p:spPr>
        <p:txBody>
          <a:bodyPr lIns="91425" tIns="91425" rIns="91425" bIns="91425" anchor="ctr" anchorCtr="0">
            <a:noAutofit/>
          </a:bodyPr>
          <a:lstStyle/>
          <a:p>
            <a:pPr lvl="0">
              <a:spcBef>
                <a:spcPts val="0"/>
              </a:spcBef>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2" name="Picture 1">
            <a:extLst>
              <a:ext uri="{FF2B5EF4-FFF2-40B4-BE49-F238E27FC236}">
                <a16:creationId xmlns:a16="http://schemas.microsoft.com/office/drawing/2014/main" id="{78DF4B96-A3A7-4D3F-A619-8E82CEF322CC}"/>
              </a:ext>
            </a:extLst>
          </p:cNvPr>
          <p:cNvPicPr>
            <a:picLocks noChangeAspect="1"/>
          </p:cNvPicPr>
          <p:nvPr/>
        </p:nvPicPr>
        <p:blipFill>
          <a:blip r:embed="rId3"/>
          <a:stretch>
            <a:fillRect/>
          </a:stretch>
        </p:blipFill>
        <p:spPr>
          <a:xfrm>
            <a:off x="1393382" y="600243"/>
            <a:ext cx="6896140" cy="3856196"/>
          </a:xfrm>
          <a:prstGeom prst="rect">
            <a:avLst/>
          </a:prstGeom>
        </p:spPr>
      </p:pic>
      <p:sp>
        <p:nvSpPr>
          <p:cNvPr id="28" name="Flowchart: Magnetic Disk 27">
            <a:extLst>
              <a:ext uri="{FF2B5EF4-FFF2-40B4-BE49-F238E27FC236}">
                <a16:creationId xmlns:a16="http://schemas.microsoft.com/office/drawing/2014/main" id="{10A859A0-628E-427D-8873-586D5AFDC859}"/>
              </a:ext>
            </a:extLst>
          </p:cNvPr>
          <p:cNvSpPr/>
          <p:nvPr/>
        </p:nvSpPr>
        <p:spPr>
          <a:xfrm>
            <a:off x="7869834" y="4056774"/>
            <a:ext cx="1029531" cy="957952"/>
          </a:xfrm>
          <a:prstGeom prst="flowChartMagneticDisk">
            <a:avLst/>
          </a:prstGeom>
          <a:solidFill>
            <a:schemeClr val="accent1">
              <a:lumMod val="75000"/>
            </a:schemeClr>
          </a:solid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1">
                    <a:lumMod val="40000"/>
                    <a:lumOff val="60000"/>
                  </a:schemeClr>
                </a:solidFill>
              </a:rPr>
              <a:t>Postgres</a:t>
            </a:r>
            <a:endParaRPr lang="en-US" dirty="0">
              <a:solidFill>
                <a:schemeClr val="accent1">
                  <a:lumMod val="40000"/>
                  <a:lumOff val="60000"/>
                </a:schemeClr>
              </a:solidFill>
            </a:endParaRPr>
          </a:p>
        </p:txBody>
      </p:sp>
      <p:cxnSp>
        <p:nvCxnSpPr>
          <p:cNvPr id="30" name="Straight Arrow Connector 29">
            <a:extLst>
              <a:ext uri="{FF2B5EF4-FFF2-40B4-BE49-F238E27FC236}">
                <a16:creationId xmlns:a16="http://schemas.microsoft.com/office/drawing/2014/main" id="{D7CCE988-9DC7-42CC-AD0D-7F0D725CB8A4}"/>
              </a:ext>
            </a:extLst>
          </p:cNvPr>
          <p:cNvCxnSpPr>
            <a:cxnSpLocks/>
          </p:cNvCxnSpPr>
          <p:nvPr/>
        </p:nvCxnSpPr>
        <p:spPr>
          <a:xfrm>
            <a:off x="961534" y="4816839"/>
            <a:ext cx="6908300"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pic>
        <p:nvPicPr>
          <p:cNvPr id="3078" name="Picture 6" descr="Image result for twitter logo">
            <a:extLst>
              <a:ext uri="{FF2B5EF4-FFF2-40B4-BE49-F238E27FC236}">
                <a16:creationId xmlns:a16="http://schemas.microsoft.com/office/drawing/2014/main" id="{393B12E2-9F16-4481-87A9-1FA5F03240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324100">
            <a:off x="122941" y="3619785"/>
            <a:ext cx="1687005" cy="1371962"/>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pic>
        <p:nvPicPr>
          <p:cNvPr id="4" name="Picture 3">
            <a:extLst>
              <a:ext uri="{FF2B5EF4-FFF2-40B4-BE49-F238E27FC236}">
                <a16:creationId xmlns:a16="http://schemas.microsoft.com/office/drawing/2014/main" id="{B4CA8768-B419-45A5-873A-639A15874D76}"/>
              </a:ext>
            </a:extLst>
          </p:cNvPr>
          <p:cNvPicPr>
            <a:picLocks noChangeAspect="1"/>
          </p:cNvPicPr>
          <p:nvPr/>
        </p:nvPicPr>
        <p:blipFill>
          <a:blip r:embed="rId3"/>
          <a:stretch>
            <a:fillRect/>
          </a:stretch>
        </p:blipFill>
        <p:spPr>
          <a:xfrm>
            <a:off x="0" y="476053"/>
            <a:ext cx="8908972" cy="4576063"/>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6B780D26-AEEE-44FC-AA97-7206930185CD}"/>
              </a:ext>
            </a:extLst>
          </p:cNvPr>
          <p:cNvPicPr>
            <a:picLocks noChangeAspect="1"/>
          </p:cNvPicPr>
          <p:nvPr/>
        </p:nvPicPr>
        <p:blipFill rotWithShape="1">
          <a:blip r:embed="rId4"/>
          <a:srcRect b="50000"/>
          <a:stretch/>
        </p:blipFill>
        <p:spPr>
          <a:xfrm>
            <a:off x="353505" y="363820"/>
            <a:ext cx="3131371" cy="739096"/>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226A3E6A-3CC2-41CB-8F18-0EE902BB9A2B}"/>
              </a:ext>
            </a:extLst>
          </p:cNvPr>
          <p:cNvPicPr>
            <a:picLocks noChangeAspect="1"/>
          </p:cNvPicPr>
          <p:nvPr/>
        </p:nvPicPr>
        <p:blipFill>
          <a:blip r:embed="rId5"/>
          <a:stretch>
            <a:fillRect/>
          </a:stretch>
        </p:blipFill>
        <p:spPr>
          <a:xfrm>
            <a:off x="353505" y="1231206"/>
            <a:ext cx="3131370" cy="1276482"/>
          </a:xfrm>
          <a:prstGeom prst="rect">
            <a:avLst/>
          </a:prstGeom>
          <a:ln>
            <a:noFill/>
          </a:ln>
          <a:effectLst>
            <a:outerShdw blurRad="292100" dist="139700" dir="2700000" algn="tl" rotWithShape="0">
              <a:srgbClr val="333333">
                <a:alpha val="65000"/>
              </a:srgbClr>
            </a:outerShdw>
          </a:effectLst>
        </p:spPr>
      </p:pic>
      <p:pic>
        <p:nvPicPr>
          <p:cNvPr id="14" name="Picture 13">
            <a:extLst>
              <a:ext uri="{FF2B5EF4-FFF2-40B4-BE49-F238E27FC236}">
                <a16:creationId xmlns:a16="http://schemas.microsoft.com/office/drawing/2014/main" id="{60477E02-FFFC-4739-AC2B-0CD24D64F31F}"/>
              </a:ext>
            </a:extLst>
          </p:cNvPr>
          <p:cNvPicPr>
            <a:picLocks noChangeAspect="1"/>
          </p:cNvPicPr>
          <p:nvPr/>
        </p:nvPicPr>
        <p:blipFill rotWithShape="1">
          <a:blip r:embed="rId4"/>
          <a:srcRect t="53509"/>
          <a:stretch/>
        </p:blipFill>
        <p:spPr>
          <a:xfrm>
            <a:off x="5132398" y="103694"/>
            <a:ext cx="3235067" cy="709980"/>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96DDB6DF-8C1D-468C-9F5D-1D10A49445DB}"/>
              </a:ext>
            </a:extLst>
          </p:cNvPr>
          <p:cNvPicPr>
            <a:picLocks noChangeAspect="1"/>
          </p:cNvPicPr>
          <p:nvPr/>
        </p:nvPicPr>
        <p:blipFill>
          <a:blip r:embed="rId6"/>
          <a:stretch>
            <a:fillRect/>
          </a:stretch>
        </p:blipFill>
        <p:spPr>
          <a:xfrm>
            <a:off x="5601213" y="925907"/>
            <a:ext cx="1835527" cy="2441813"/>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5" name="Picture 4">
            <a:extLst>
              <a:ext uri="{FF2B5EF4-FFF2-40B4-BE49-F238E27FC236}">
                <a16:creationId xmlns:a16="http://schemas.microsoft.com/office/drawing/2014/main" id="{69E12FF0-F01E-4456-9AB9-DF764235244C}"/>
              </a:ext>
            </a:extLst>
          </p:cNvPr>
          <p:cNvPicPr>
            <a:picLocks noChangeAspect="1"/>
          </p:cNvPicPr>
          <p:nvPr/>
        </p:nvPicPr>
        <p:blipFill rotWithShape="1">
          <a:blip r:embed="rId3"/>
          <a:srcRect r="2001"/>
          <a:stretch/>
        </p:blipFill>
        <p:spPr>
          <a:xfrm>
            <a:off x="544216" y="1459043"/>
            <a:ext cx="2438490" cy="3567399"/>
          </a:xfrm>
          <a:prstGeom prst="rect">
            <a:avLst/>
          </a:prstGeom>
        </p:spPr>
      </p:pic>
      <p:pic>
        <p:nvPicPr>
          <p:cNvPr id="6" name="Picture 5">
            <a:extLst>
              <a:ext uri="{FF2B5EF4-FFF2-40B4-BE49-F238E27FC236}">
                <a16:creationId xmlns:a16="http://schemas.microsoft.com/office/drawing/2014/main" id="{72321E5F-CD37-471C-BAAA-4D728F290CD5}"/>
              </a:ext>
            </a:extLst>
          </p:cNvPr>
          <p:cNvPicPr>
            <a:picLocks noChangeAspect="1"/>
          </p:cNvPicPr>
          <p:nvPr/>
        </p:nvPicPr>
        <p:blipFill rotWithShape="1">
          <a:blip r:embed="rId4"/>
          <a:srcRect r="2967"/>
          <a:stretch/>
        </p:blipFill>
        <p:spPr>
          <a:xfrm>
            <a:off x="2982706" y="1459043"/>
            <a:ext cx="2438394" cy="3567399"/>
          </a:xfrm>
          <a:prstGeom prst="rect">
            <a:avLst/>
          </a:prstGeom>
        </p:spPr>
      </p:pic>
      <p:pic>
        <p:nvPicPr>
          <p:cNvPr id="7" name="Picture 6">
            <a:extLst>
              <a:ext uri="{FF2B5EF4-FFF2-40B4-BE49-F238E27FC236}">
                <a16:creationId xmlns:a16="http://schemas.microsoft.com/office/drawing/2014/main" id="{6D9065C0-57EE-4C79-9343-95651016B9D3}"/>
              </a:ext>
            </a:extLst>
          </p:cNvPr>
          <p:cNvPicPr>
            <a:picLocks noChangeAspect="1"/>
          </p:cNvPicPr>
          <p:nvPr/>
        </p:nvPicPr>
        <p:blipFill rotWithShape="1">
          <a:blip r:embed="rId5"/>
          <a:srcRect r="1497"/>
          <a:stretch/>
        </p:blipFill>
        <p:spPr>
          <a:xfrm>
            <a:off x="5383765" y="1459042"/>
            <a:ext cx="2451957" cy="3567399"/>
          </a:xfrm>
          <a:prstGeom prst="rect">
            <a:avLst/>
          </a:prstGeom>
        </p:spPr>
      </p:pic>
      <p:sp>
        <p:nvSpPr>
          <p:cNvPr id="4" name="Rectangle 3">
            <a:extLst>
              <a:ext uri="{FF2B5EF4-FFF2-40B4-BE49-F238E27FC236}">
                <a16:creationId xmlns:a16="http://schemas.microsoft.com/office/drawing/2014/main" id="{4CF7BA94-AAC1-47F8-9CEB-4151581A8C0D}"/>
              </a:ext>
            </a:extLst>
          </p:cNvPr>
          <p:cNvSpPr/>
          <p:nvPr/>
        </p:nvSpPr>
        <p:spPr>
          <a:xfrm>
            <a:off x="2003686" y="321445"/>
            <a:ext cx="5706256" cy="1015663"/>
          </a:xfrm>
          <a:prstGeom prst="rect">
            <a:avLst/>
          </a:prstGeom>
        </p:spPr>
        <p:txBody>
          <a:bodyPr wrap="square">
            <a:spAutoFit/>
          </a:bodyPr>
          <a:lstStyle/>
          <a:p>
            <a:pPr algn="r"/>
            <a:r>
              <a:rPr lang="en-US" sz="3000" b="1" cap="all" dirty="0">
                <a:solidFill>
                  <a:srgbClr val="3796BF"/>
                </a:solidFill>
                <a:latin typeface="Oswald"/>
                <a:sym typeface="Oswald"/>
              </a:rPr>
              <a:t>Topic modeling</a:t>
            </a:r>
          </a:p>
          <a:p>
            <a:pPr algn="r"/>
            <a:r>
              <a:rPr lang="en-US" sz="3000" b="1" cap="all" dirty="0">
                <a:solidFill>
                  <a:srgbClr val="3796BF"/>
                </a:solidFill>
                <a:latin typeface="Oswald"/>
                <a:sym typeface="Oswald"/>
              </a:rPr>
              <a:t>cosine similarity using spacy</a:t>
            </a: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182"/>
        <p:cNvGrpSpPr/>
        <p:nvPr/>
      </p:nvGrpSpPr>
      <p:grpSpPr>
        <a:xfrm>
          <a:off x="0" y="0"/>
          <a:ext cx="0" cy="0"/>
          <a:chOff x="0" y="0"/>
          <a:chExt cx="0" cy="0"/>
        </a:xfrm>
      </p:grpSpPr>
      <p:sp>
        <p:nvSpPr>
          <p:cNvPr id="4" name="Rectangle 3">
            <a:extLst>
              <a:ext uri="{FF2B5EF4-FFF2-40B4-BE49-F238E27FC236}">
                <a16:creationId xmlns:a16="http://schemas.microsoft.com/office/drawing/2014/main" id="{4CF7BA94-AAC1-47F8-9CEB-4151581A8C0D}"/>
              </a:ext>
            </a:extLst>
          </p:cNvPr>
          <p:cNvSpPr/>
          <p:nvPr/>
        </p:nvSpPr>
        <p:spPr>
          <a:xfrm>
            <a:off x="1908928" y="103618"/>
            <a:ext cx="6339526" cy="1015663"/>
          </a:xfrm>
          <a:prstGeom prst="rect">
            <a:avLst/>
          </a:prstGeom>
        </p:spPr>
        <p:txBody>
          <a:bodyPr wrap="square">
            <a:spAutoFit/>
          </a:bodyPr>
          <a:lstStyle/>
          <a:p>
            <a:pPr algn="r"/>
            <a:r>
              <a:rPr lang="en-US" sz="3000" b="1" cap="all" dirty="0">
                <a:solidFill>
                  <a:srgbClr val="3796BF"/>
                </a:solidFill>
                <a:latin typeface="Oswald"/>
                <a:sym typeface="Oswald"/>
              </a:rPr>
              <a:t>Event detection  </a:t>
            </a:r>
          </a:p>
          <a:p>
            <a:pPr algn="r"/>
            <a:r>
              <a:rPr lang="en-US" sz="3000" b="1" cap="all" dirty="0">
                <a:solidFill>
                  <a:srgbClr val="3796BF"/>
                </a:solidFill>
                <a:latin typeface="Oswald"/>
                <a:sym typeface="Oswald"/>
              </a:rPr>
              <a:t>cosine similarity using TFIDF/SVD</a:t>
            </a:r>
            <a:endParaRPr lang="en-US" dirty="0"/>
          </a:p>
        </p:txBody>
      </p:sp>
      <p:sp>
        <p:nvSpPr>
          <p:cNvPr id="8" name="Title 1">
            <a:extLst>
              <a:ext uri="{FF2B5EF4-FFF2-40B4-BE49-F238E27FC236}">
                <a16:creationId xmlns:a16="http://schemas.microsoft.com/office/drawing/2014/main" id="{714AB464-3E20-461B-9599-E3D6D4FE33A5}"/>
              </a:ext>
            </a:extLst>
          </p:cNvPr>
          <p:cNvSpPr txBox="1">
            <a:spLocks/>
          </p:cNvSpPr>
          <p:nvPr/>
        </p:nvSpPr>
        <p:spPr>
          <a:xfrm>
            <a:off x="2139673" y="-1031429"/>
            <a:ext cx="9007017" cy="790623"/>
          </a:xfrm>
          <a:prstGeom prst="rect">
            <a:avLst/>
          </a:prstGeom>
        </p:spPr>
        <p:txBody>
          <a:bodyPr>
            <a:normAutofit fontScale="97500"/>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US" dirty="0"/>
              <a:t>Event Identification</a:t>
            </a:r>
            <a:br>
              <a:rPr lang="en-US" dirty="0"/>
            </a:br>
            <a:r>
              <a:rPr lang="en-US" dirty="0"/>
              <a:t>lsa (tfidf | svd) - cosine similarity</a:t>
            </a:r>
          </a:p>
        </p:txBody>
      </p:sp>
      <p:pic>
        <p:nvPicPr>
          <p:cNvPr id="9" name="Picture 8">
            <a:extLst>
              <a:ext uri="{FF2B5EF4-FFF2-40B4-BE49-F238E27FC236}">
                <a16:creationId xmlns:a16="http://schemas.microsoft.com/office/drawing/2014/main" id="{52798849-4C68-4DF6-98A9-CA3492143428}"/>
              </a:ext>
            </a:extLst>
          </p:cNvPr>
          <p:cNvPicPr>
            <a:picLocks noChangeAspect="1"/>
          </p:cNvPicPr>
          <p:nvPr/>
        </p:nvPicPr>
        <p:blipFill rotWithShape="1">
          <a:blip r:embed="rId3"/>
          <a:srcRect r="19099"/>
          <a:stretch/>
        </p:blipFill>
        <p:spPr>
          <a:xfrm>
            <a:off x="2809411" y="1994111"/>
            <a:ext cx="5439043" cy="1401768"/>
          </a:xfrm>
          <a:prstGeom prst="rect">
            <a:avLst/>
          </a:prstGeom>
          <a:ln w="38100" cap="sq">
            <a:solidFill>
              <a:srgbClr val="638339"/>
            </a:solidFill>
            <a:prstDash val="solid"/>
            <a:miter lim="800000"/>
          </a:ln>
          <a:effectLst>
            <a:outerShdw blurRad="50800" dist="38100" dir="2700000" algn="tl" rotWithShape="0">
              <a:srgbClr val="000000">
                <a:alpha val="43000"/>
              </a:srgbClr>
            </a:outerShdw>
          </a:effectLst>
        </p:spPr>
      </p:pic>
      <p:pic>
        <p:nvPicPr>
          <p:cNvPr id="10" name="Picture 9">
            <a:extLst>
              <a:ext uri="{FF2B5EF4-FFF2-40B4-BE49-F238E27FC236}">
                <a16:creationId xmlns:a16="http://schemas.microsoft.com/office/drawing/2014/main" id="{7FFF8183-B2B0-457D-BB07-9E85BFD389C2}"/>
              </a:ext>
            </a:extLst>
          </p:cNvPr>
          <p:cNvPicPr>
            <a:picLocks noChangeAspect="1"/>
          </p:cNvPicPr>
          <p:nvPr/>
        </p:nvPicPr>
        <p:blipFill rotWithShape="1">
          <a:blip r:embed="rId4"/>
          <a:srcRect b="38175"/>
          <a:stretch/>
        </p:blipFill>
        <p:spPr>
          <a:xfrm>
            <a:off x="2809411" y="3588212"/>
            <a:ext cx="5439043" cy="1416055"/>
          </a:xfrm>
          <a:prstGeom prst="rect">
            <a:avLst/>
          </a:prstGeom>
          <a:ln w="38100" cap="sq">
            <a:solidFill>
              <a:schemeClr val="accent6">
                <a:lumMod val="75000"/>
              </a:schemeClr>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1861956F-9135-4E15-9AB8-889CC2913B89}"/>
              </a:ext>
            </a:extLst>
          </p:cNvPr>
          <p:cNvPicPr>
            <a:picLocks noChangeAspect="1"/>
          </p:cNvPicPr>
          <p:nvPr/>
        </p:nvPicPr>
        <p:blipFill>
          <a:blip r:embed="rId5"/>
          <a:stretch>
            <a:fillRect/>
          </a:stretch>
        </p:blipFill>
        <p:spPr>
          <a:xfrm>
            <a:off x="339366" y="1884634"/>
            <a:ext cx="2193740" cy="3173921"/>
          </a:xfrm>
          <a:prstGeom prst="rect">
            <a:avLst/>
          </a:prstGeom>
        </p:spPr>
      </p:pic>
      <p:sp>
        <p:nvSpPr>
          <p:cNvPr id="13" name="TextBox 12">
            <a:extLst>
              <a:ext uri="{FF2B5EF4-FFF2-40B4-BE49-F238E27FC236}">
                <a16:creationId xmlns:a16="http://schemas.microsoft.com/office/drawing/2014/main" id="{080F81E2-84AE-47E8-AE10-FC06A9CEEB63}"/>
              </a:ext>
            </a:extLst>
          </p:cNvPr>
          <p:cNvSpPr txBox="1"/>
          <p:nvPr/>
        </p:nvSpPr>
        <p:spPr>
          <a:xfrm>
            <a:off x="2809410" y="1477707"/>
            <a:ext cx="2874954" cy="461665"/>
          </a:xfrm>
          <a:prstGeom prst="rect">
            <a:avLst/>
          </a:prstGeom>
          <a:noFill/>
        </p:spPr>
        <p:txBody>
          <a:bodyPr wrap="square" rtlCol="0">
            <a:spAutoFit/>
          </a:bodyPr>
          <a:lstStyle/>
          <a:p>
            <a:pPr algn="ctr"/>
            <a:r>
              <a:rPr lang="en-US" sz="1200" b="1" dirty="0"/>
              <a:t>high similarity score on </a:t>
            </a:r>
          </a:p>
          <a:p>
            <a:pPr algn="ctr"/>
            <a:r>
              <a:rPr lang="en-US" sz="1200" b="1" dirty="0"/>
              <a:t>2 subset of event tweets (A1 | A2 )</a:t>
            </a:r>
          </a:p>
        </p:txBody>
      </p:sp>
      <p:sp>
        <p:nvSpPr>
          <p:cNvPr id="14" name="TextBox 13">
            <a:extLst>
              <a:ext uri="{FF2B5EF4-FFF2-40B4-BE49-F238E27FC236}">
                <a16:creationId xmlns:a16="http://schemas.microsoft.com/office/drawing/2014/main" id="{0B50C347-159F-4254-80BF-4AA1B8E17521}"/>
              </a:ext>
            </a:extLst>
          </p:cNvPr>
          <p:cNvSpPr txBox="1"/>
          <p:nvPr/>
        </p:nvSpPr>
        <p:spPr>
          <a:xfrm>
            <a:off x="5629989" y="1477707"/>
            <a:ext cx="2712733" cy="461665"/>
          </a:xfrm>
          <a:prstGeom prst="rect">
            <a:avLst/>
          </a:prstGeom>
          <a:noFill/>
        </p:spPr>
        <p:txBody>
          <a:bodyPr wrap="square" rtlCol="0">
            <a:spAutoFit/>
          </a:bodyPr>
          <a:lstStyle/>
          <a:p>
            <a:pPr algn="ctr"/>
            <a:r>
              <a:rPr lang="en-US" sz="1200" b="1" dirty="0"/>
              <a:t>Low similarity score on </a:t>
            </a:r>
          </a:p>
          <a:p>
            <a:pPr algn="ctr"/>
            <a:r>
              <a:rPr lang="en-US" sz="1200" b="1" dirty="0"/>
              <a:t>2 subset of event tweets (A1 | A2 )</a:t>
            </a:r>
          </a:p>
        </p:txBody>
      </p:sp>
      <p:cxnSp>
        <p:nvCxnSpPr>
          <p:cNvPr id="3" name="Straight Connector 2">
            <a:extLst>
              <a:ext uri="{FF2B5EF4-FFF2-40B4-BE49-F238E27FC236}">
                <a16:creationId xmlns:a16="http://schemas.microsoft.com/office/drawing/2014/main" id="{AF2A22BA-9CDF-4E85-B013-6A5FB91250CB}"/>
              </a:ext>
            </a:extLst>
          </p:cNvPr>
          <p:cNvCxnSpPr>
            <a:cxnSpLocks/>
          </p:cNvCxnSpPr>
          <p:nvPr/>
        </p:nvCxnSpPr>
        <p:spPr>
          <a:xfrm>
            <a:off x="5629989" y="1395167"/>
            <a:ext cx="0" cy="3992252"/>
          </a:xfrm>
          <a:prstGeom prst="line">
            <a:avLst/>
          </a:prstGeom>
          <a:ln w="4445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2DDB465-785B-4062-B739-37376186E5FA}"/>
              </a:ext>
            </a:extLst>
          </p:cNvPr>
          <p:cNvSpPr txBox="1"/>
          <p:nvPr/>
        </p:nvSpPr>
        <p:spPr>
          <a:xfrm>
            <a:off x="2809410" y="1174020"/>
            <a:ext cx="5439043" cy="307777"/>
          </a:xfrm>
          <a:prstGeom prst="rect">
            <a:avLst/>
          </a:prstGeom>
          <a:solidFill>
            <a:schemeClr val="accent1">
              <a:lumMod val="50000"/>
            </a:schemeClr>
          </a:solidFill>
        </p:spPr>
        <p:txBody>
          <a:bodyPr wrap="square" rtlCol="0">
            <a:spAutoFit/>
          </a:bodyPr>
          <a:lstStyle/>
          <a:p>
            <a:pPr algn="ctr"/>
            <a:r>
              <a:rPr lang="en-US" dirty="0">
                <a:solidFill>
                  <a:schemeClr val="accent1">
                    <a:lumMod val="60000"/>
                    <a:lumOff val="40000"/>
                  </a:schemeClr>
                </a:solidFill>
              </a:rPr>
              <a:t>Cosine similarity between 2 subset of event tweets (A1 | A2 )</a:t>
            </a:r>
          </a:p>
        </p:txBody>
      </p:sp>
    </p:spTree>
    <p:extLst>
      <p:ext uri="{BB962C8B-B14F-4D97-AF65-F5344CB8AC3E}">
        <p14:creationId xmlns:p14="http://schemas.microsoft.com/office/powerpoint/2010/main" val="19805944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191976" y="1285886"/>
            <a:ext cx="3770424" cy="680700"/>
          </a:xfrm>
          <a:prstGeom prst="rect">
            <a:avLst/>
          </a:prstGeom>
        </p:spPr>
        <p:txBody>
          <a:bodyPr lIns="91425" tIns="91425" rIns="91425" bIns="91425" anchor="b" anchorCtr="0">
            <a:noAutofit/>
          </a:bodyPr>
          <a:lstStyle/>
          <a:p>
            <a:pPr lvl="0" rtl="0">
              <a:spcBef>
                <a:spcPts val="0"/>
              </a:spcBef>
              <a:buNone/>
            </a:pPr>
            <a:r>
              <a:rPr lang="en-US" dirty="0"/>
              <a:t>POWER of Social Media </a:t>
            </a:r>
            <a:endParaRPr lang="en" dirty="0"/>
          </a:p>
        </p:txBody>
      </p:sp>
      <p:sp>
        <p:nvSpPr>
          <p:cNvPr id="229" name="Shape 229"/>
          <p:cNvSpPr txBox="1">
            <a:spLocks noGrp="1"/>
          </p:cNvSpPr>
          <p:nvPr>
            <p:ph type="body" idx="1"/>
          </p:nvPr>
        </p:nvSpPr>
        <p:spPr>
          <a:xfrm>
            <a:off x="544199" y="2118151"/>
            <a:ext cx="3782961" cy="2521200"/>
          </a:xfrm>
          <a:prstGeom prst="rect">
            <a:avLst/>
          </a:prstGeom>
        </p:spPr>
        <p:txBody>
          <a:bodyPr lIns="91425" tIns="91425" rIns="91425" bIns="91425" anchor="t" anchorCtr="0">
            <a:noAutofit/>
          </a:bodyPr>
          <a:lstStyle/>
          <a:p>
            <a:pPr lvl="0" rtl="0">
              <a:spcBef>
                <a:spcPts val="0"/>
              </a:spcBef>
              <a:buNone/>
            </a:pPr>
            <a:r>
              <a:rPr lang="en-US" dirty="0"/>
              <a:t>Social media started with life sharing; through mail, phone, campus internet…. </a:t>
            </a:r>
          </a:p>
          <a:p>
            <a:pPr lvl="0" rtl="0">
              <a:spcBef>
                <a:spcPts val="0"/>
              </a:spcBef>
              <a:buNone/>
            </a:pPr>
            <a:endParaRPr lang="en-US" dirty="0"/>
          </a:p>
          <a:p>
            <a:pPr lvl="0" rtl="0">
              <a:spcBef>
                <a:spcPts val="0"/>
              </a:spcBef>
              <a:buNone/>
            </a:pPr>
            <a:endParaRPr lang="en-US" dirty="0"/>
          </a:p>
          <a:p>
            <a:pPr lvl="0" rtl="0">
              <a:spcBef>
                <a:spcPts val="0"/>
              </a:spcBef>
              <a:buNone/>
            </a:pPr>
            <a:endParaRPr lang="en-US" dirty="0"/>
          </a:p>
          <a:p>
            <a:pPr lvl="0" rtl="0">
              <a:spcBef>
                <a:spcPts val="0"/>
              </a:spcBef>
              <a:buNone/>
            </a:pPr>
            <a:endParaRPr lang="en-US" dirty="0"/>
          </a:p>
          <a:p>
            <a:pPr lvl="0" algn="r" rtl="0">
              <a:spcBef>
                <a:spcPts val="0"/>
              </a:spcBef>
              <a:buNone/>
            </a:pPr>
            <a:r>
              <a:rPr lang="en-US" dirty="0"/>
              <a:t>……</a:t>
            </a:r>
            <a:r>
              <a:rPr lang="en-US" b="1" dirty="0"/>
              <a:t>And now has gone wild</a:t>
            </a:r>
            <a:r>
              <a:rPr lang="en-US" dirty="0"/>
              <a:t>!! </a:t>
            </a:r>
            <a:endParaRPr lang="en" dirty="0"/>
          </a:p>
        </p:txBody>
      </p:sp>
      <p:pic>
        <p:nvPicPr>
          <p:cNvPr id="1026" name="Picture 2" descr="http://static.wixstatic.com/media/4ae5a3_5346294c1d104de598730b3b3e7226f3.png">
            <a:extLst>
              <a:ext uri="{FF2B5EF4-FFF2-40B4-BE49-F238E27FC236}">
                <a16:creationId xmlns:a16="http://schemas.microsoft.com/office/drawing/2014/main" id="{62C9881E-F1B1-4188-9830-CF3790983E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2355" y="531585"/>
            <a:ext cx="5526374" cy="506141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4" name="Rectangle 3">
            <a:extLst>
              <a:ext uri="{FF2B5EF4-FFF2-40B4-BE49-F238E27FC236}">
                <a16:creationId xmlns:a16="http://schemas.microsoft.com/office/drawing/2014/main" id="{4CF7BA94-AAC1-47F8-9CEB-4151581A8C0D}"/>
              </a:ext>
            </a:extLst>
          </p:cNvPr>
          <p:cNvSpPr/>
          <p:nvPr/>
        </p:nvSpPr>
        <p:spPr>
          <a:xfrm>
            <a:off x="1908928" y="103618"/>
            <a:ext cx="6339526" cy="1015663"/>
          </a:xfrm>
          <a:prstGeom prst="rect">
            <a:avLst/>
          </a:prstGeom>
        </p:spPr>
        <p:txBody>
          <a:bodyPr wrap="square">
            <a:spAutoFit/>
          </a:bodyPr>
          <a:lstStyle/>
          <a:p>
            <a:pPr algn="r"/>
            <a:r>
              <a:rPr lang="en-US" sz="3000" b="1" cap="all" dirty="0">
                <a:solidFill>
                  <a:srgbClr val="3796BF"/>
                </a:solidFill>
                <a:latin typeface="Oswald"/>
                <a:sym typeface="Oswald"/>
              </a:rPr>
              <a:t>Topic modeling</a:t>
            </a:r>
          </a:p>
          <a:p>
            <a:pPr algn="r"/>
            <a:r>
              <a:rPr lang="en-US" sz="3000" b="1" cap="all" dirty="0">
                <a:solidFill>
                  <a:srgbClr val="3796BF"/>
                </a:solidFill>
                <a:latin typeface="Oswald"/>
                <a:sym typeface="Oswald"/>
              </a:rPr>
              <a:t>cosine similarity using TFIDF/SVD</a:t>
            </a:r>
            <a:endParaRPr lang="en-US" dirty="0"/>
          </a:p>
        </p:txBody>
      </p:sp>
      <p:sp>
        <p:nvSpPr>
          <p:cNvPr id="8" name="Title 1">
            <a:extLst>
              <a:ext uri="{FF2B5EF4-FFF2-40B4-BE49-F238E27FC236}">
                <a16:creationId xmlns:a16="http://schemas.microsoft.com/office/drawing/2014/main" id="{714AB464-3E20-461B-9599-E3D6D4FE33A5}"/>
              </a:ext>
            </a:extLst>
          </p:cNvPr>
          <p:cNvSpPr txBox="1">
            <a:spLocks/>
          </p:cNvSpPr>
          <p:nvPr/>
        </p:nvSpPr>
        <p:spPr>
          <a:xfrm>
            <a:off x="3994252" y="-704619"/>
            <a:ext cx="3125197" cy="790623"/>
          </a:xfrm>
          <a:prstGeom prst="rect">
            <a:avLst/>
          </a:prstGeom>
        </p:spPr>
        <p:txBody>
          <a:bodyPr>
            <a:normAutofit fontScale="97500"/>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US" dirty="0"/>
              <a:t>Event Identification</a:t>
            </a:r>
            <a:br>
              <a:rPr lang="en-US" dirty="0"/>
            </a:br>
            <a:r>
              <a:rPr lang="en-US" dirty="0"/>
              <a:t>lsa (tfidf | svd) - cosine similarity</a:t>
            </a:r>
          </a:p>
        </p:txBody>
      </p:sp>
      <p:pic>
        <p:nvPicPr>
          <p:cNvPr id="2" name="Picture 1">
            <a:extLst>
              <a:ext uri="{FF2B5EF4-FFF2-40B4-BE49-F238E27FC236}">
                <a16:creationId xmlns:a16="http://schemas.microsoft.com/office/drawing/2014/main" id="{A46536FD-DE82-4FA9-B57F-C554E27A4AB3}"/>
              </a:ext>
            </a:extLst>
          </p:cNvPr>
          <p:cNvPicPr>
            <a:picLocks noChangeAspect="1"/>
          </p:cNvPicPr>
          <p:nvPr/>
        </p:nvPicPr>
        <p:blipFill>
          <a:blip r:embed="rId3"/>
          <a:stretch>
            <a:fillRect/>
          </a:stretch>
        </p:blipFill>
        <p:spPr>
          <a:xfrm>
            <a:off x="202675" y="1627367"/>
            <a:ext cx="7041823" cy="3337622"/>
          </a:xfrm>
          <a:prstGeom prst="rect">
            <a:avLst/>
          </a:prstGeom>
        </p:spPr>
      </p:pic>
      <p:sp>
        <p:nvSpPr>
          <p:cNvPr id="5" name="TextBox 4">
            <a:extLst>
              <a:ext uri="{FF2B5EF4-FFF2-40B4-BE49-F238E27FC236}">
                <a16:creationId xmlns:a16="http://schemas.microsoft.com/office/drawing/2014/main" id="{CA4BCFA4-58B1-47A6-A5E9-FB10EFDBED75}"/>
              </a:ext>
            </a:extLst>
          </p:cNvPr>
          <p:cNvSpPr txBox="1"/>
          <p:nvPr/>
        </p:nvSpPr>
        <p:spPr>
          <a:xfrm>
            <a:off x="2865249" y="1008986"/>
            <a:ext cx="5383205" cy="523220"/>
          </a:xfrm>
          <a:prstGeom prst="rect">
            <a:avLst/>
          </a:prstGeom>
          <a:noFill/>
        </p:spPr>
        <p:txBody>
          <a:bodyPr wrap="none" rtlCol="0">
            <a:spAutoFit/>
          </a:bodyPr>
          <a:lstStyle/>
          <a:p>
            <a:pPr algn="r"/>
            <a:r>
              <a:rPr lang="en-US" b="1" dirty="0">
                <a:solidFill>
                  <a:schemeClr val="accent1">
                    <a:lumMod val="75000"/>
                  </a:schemeClr>
                </a:solidFill>
                <a:latin typeface="Roboto Condensed"/>
              </a:rPr>
              <a:t>Plot of tweet vector spaces in </a:t>
            </a:r>
          </a:p>
          <a:p>
            <a:pPr algn="r"/>
            <a:r>
              <a:rPr lang="en-US" b="1" dirty="0">
                <a:solidFill>
                  <a:schemeClr val="accent1">
                    <a:lumMod val="75000"/>
                  </a:schemeClr>
                </a:solidFill>
                <a:latin typeface="Roboto Condensed"/>
              </a:rPr>
              <a:t> top 2 components from singular value decomposition (SVD) </a:t>
            </a:r>
          </a:p>
        </p:txBody>
      </p:sp>
    </p:spTree>
    <p:extLst>
      <p:ext uri="{BB962C8B-B14F-4D97-AF65-F5344CB8AC3E}">
        <p14:creationId xmlns:p14="http://schemas.microsoft.com/office/powerpoint/2010/main" val="27200129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9" name="Shape 309"/>
          <p:cNvSpPr txBox="1">
            <a:spLocks noGrp="1"/>
          </p:cNvSpPr>
          <p:nvPr>
            <p:ph type="body" idx="4294967295"/>
          </p:nvPr>
        </p:nvSpPr>
        <p:spPr>
          <a:xfrm>
            <a:off x="1073021" y="1830425"/>
            <a:ext cx="7128299" cy="2568153"/>
          </a:xfrm>
          <a:prstGeom prst="rect">
            <a:avLst/>
          </a:prstGeom>
        </p:spPr>
        <p:txBody>
          <a:bodyPr lIns="91425" tIns="91425" rIns="91425" bIns="91425" anchor="ctr" anchorCtr="0">
            <a:noAutofit/>
          </a:bodyPr>
          <a:lstStyle/>
          <a:p>
            <a:pPr>
              <a:buNone/>
            </a:pPr>
            <a:r>
              <a:rPr lang="en-US" b="1" dirty="0">
                <a:solidFill>
                  <a:schemeClr val="accent1">
                    <a:lumMod val="75000"/>
                  </a:schemeClr>
                </a:solidFill>
              </a:rPr>
              <a:t>Topic Modeling</a:t>
            </a:r>
          </a:p>
          <a:p>
            <a:r>
              <a:rPr lang="en-US" dirty="0">
                <a:solidFill>
                  <a:schemeClr val="bg1">
                    <a:lumMod val="95000"/>
                  </a:schemeClr>
                </a:solidFill>
              </a:rPr>
              <a:t>Explore other vectorizers such as “tweet2vec”</a:t>
            </a:r>
          </a:p>
          <a:p>
            <a:pPr>
              <a:buNone/>
            </a:pPr>
            <a:r>
              <a:rPr lang="en-US" b="1" dirty="0">
                <a:solidFill>
                  <a:schemeClr val="accent1">
                    <a:lumMod val="75000"/>
                  </a:schemeClr>
                </a:solidFill>
              </a:rPr>
              <a:t>Time Series Analysis</a:t>
            </a:r>
          </a:p>
          <a:p>
            <a:r>
              <a:rPr lang="en-US" dirty="0">
                <a:solidFill>
                  <a:schemeClr val="bg1">
                    <a:lumMod val="95000"/>
                  </a:schemeClr>
                </a:solidFill>
              </a:rPr>
              <a:t>Implement custom Weighted Moving Average</a:t>
            </a:r>
          </a:p>
          <a:p>
            <a:r>
              <a:rPr lang="en-US" dirty="0">
                <a:solidFill>
                  <a:schemeClr val="bg1">
                    <a:lumMod val="95000"/>
                  </a:schemeClr>
                </a:solidFill>
              </a:rPr>
              <a:t>Find optimal learning constant (alpha) for EMV</a:t>
            </a:r>
          </a:p>
          <a:p>
            <a:pPr>
              <a:buNone/>
            </a:pPr>
            <a:r>
              <a:rPr lang="en-US" b="1" dirty="0">
                <a:solidFill>
                  <a:schemeClr val="accent1">
                    <a:lumMod val="75000"/>
                  </a:schemeClr>
                </a:solidFill>
              </a:rPr>
              <a:t>Geospatial Modeling</a:t>
            </a:r>
          </a:p>
          <a:p>
            <a:r>
              <a:rPr lang="en-US" dirty="0">
                <a:solidFill>
                  <a:schemeClr val="bg1"/>
                </a:solidFill>
              </a:rPr>
              <a:t>Expend geographical coverage to more cities and states</a:t>
            </a:r>
          </a:p>
        </p:txBody>
      </p:sp>
      <p:sp>
        <p:nvSpPr>
          <p:cNvPr id="6" name="Shape 188">
            <a:extLst>
              <a:ext uri="{FF2B5EF4-FFF2-40B4-BE49-F238E27FC236}">
                <a16:creationId xmlns:a16="http://schemas.microsoft.com/office/drawing/2014/main" id="{F7F08C99-F8C1-4BF8-A682-88AEAB83F708}"/>
              </a:ext>
            </a:extLst>
          </p:cNvPr>
          <p:cNvSpPr txBox="1">
            <a:spLocks/>
          </p:cNvSpPr>
          <p:nvPr/>
        </p:nvSpPr>
        <p:spPr>
          <a:xfrm>
            <a:off x="1031425" y="1149725"/>
            <a:ext cx="5760300" cy="680700"/>
          </a:xfrm>
          <a:prstGeom prst="rect">
            <a:avLst/>
          </a:prstGeom>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US" sz="3000" b="1" cap="all" dirty="0">
                <a:solidFill>
                  <a:schemeClr val="accent1">
                    <a:lumMod val="20000"/>
                    <a:lumOff val="80000"/>
                  </a:schemeClr>
                </a:solidFill>
                <a:latin typeface="Oswald"/>
              </a:rPr>
              <a:t>Future work</a:t>
            </a:r>
            <a:endParaRPr lang="en" sz="3000" b="1" cap="all" dirty="0">
              <a:solidFill>
                <a:schemeClr val="accent1">
                  <a:lumMod val="20000"/>
                  <a:lumOff val="80000"/>
                </a:schemeClr>
              </a:solidFill>
              <a:latin typeface="Oswald"/>
            </a:endParaRPr>
          </a:p>
        </p:txBody>
      </p:sp>
    </p:spTree>
    <p:extLst>
      <p:ext uri="{BB962C8B-B14F-4D97-AF65-F5344CB8AC3E}">
        <p14:creationId xmlns:p14="http://schemas.microsoft.com/office/powerpoint/2010/main" val="16714494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ctrTitle" idx="4294967295"/>
          </p:nvPr>
        </p:nvSpPr>
        <p:spPr>
          <a:xfrm>
            <a:off x="685800" y="2093550"/>
            <a:ext cx="4924200" cy="719100"/>
          </a:xfrm>
          <a:prstGeom prst="rect">
            <a:avLst/>
          </a:prstGeom>
        </p:spPr>
        <p:txBody>
          <a:bodyPr lIns="91425" tIns="91425" rIns="91425" bIns="91425" anchor="b" anchorCtr="0">
            <a:noAutofit/>
          </a:bodyPr>
          <a:lstStyle/>
          <a:p>
            <a:pPr lvl="0">
              <a:spcBef>
                <a:spcPts val="0"/>
              </a:spcBef>
              <a:buNone/>
            </a:pPr>
            <a:r>
              <a:rPr lang="en-US" sz="6000" dirty="0">
                <a:solidFill>
                  <a:srgbClr val="FF9900"/>
                </a:solidFill>
              </a:rPr>
              <a:t>THANK YOU</a:t>
            </a:r>
            <a:endParaRPr lang="en" sz="6000" dirty="0">
              <a:solidFill>
                <a:srgbClr val="FF9900"/>
              </a:solidFill>
            </a:endParaRPr>
          </a:p>
        </p:txBody>
      </p:sp>
      <p:sp>
        <p:nvSpPr>
          <p:cNvPr id="171" name="Shape 171"/>
          <p:cNvSpPr txBox="1">
            <a:spLocks noGrp="1"/>
          </p:cNvSpPr>
          <p:nvPr>
            <p:ph type="subTitle" idx="4294967295"/>
          </p:nvPr>
        </p:nvSpPr>
        <p:spPr>
          <a:xfrm>
            <a:off x="735767" y="2538730"/>
            <a:ext cx="7418882" cy="1953299"/>
          </a:xfrm>
          <a:prstGeom prst="rect">
            <a:avLst/>
          </a:prstGeom>
        </p:spPr>
        <p:txBody>
          <a:bodyPr lIns="91425" tIns="91425" rIns="91425" bIns="91425" anchor="t" anchorCtr="0">
            <a:noAutofit/>
          </a:bodyPr>
          <a:lstStyle/>
          <a:p>
            <a:pPr lvl="0">
              <a:spcBef>
                <a:spcPts val="0"/>
              </a:spcBef>
              <a:buClr>
                <a:schemeClr val="dk1"/>
              </a:buClr>
              <a:buSzPct val="30555"/>
              <a:buFont typeface="Arial"/>
              <a:buNone/>
            </a:pPr>
            <a:r>
              <a:rPr lang="en" dirty="0"/>
              <a:t>You can find me @ </a:t>
            </a:r>
          </a:p>
          <a:p>
            <a:pPr lvl="2">
              <a:spcBef>
                <a:spcPts val="0"/>
              </a:spcBef>
              <a:buClr>
                <a:schemeClr val="dk1"/>
              </a:buClr>
              <a:buSzPct val="30555"/>
              <a:buNone/>
            </a:pPr>
            <a:r>
              <a:rPr lang="en-US" dirty="0"/>
              <a:t>		GitHub:      </a:t>
            </a:r>
            <a:r>
              <a:rPr lang="en-US" b="1" dirty="0"/>
              <a:t>joyce-lin</a:t>
            </a:r>
            <a:endParaRPr lang="en" b="1" dirty="0"/>
          </a:p>
          <a:p>
            <a:pPr lvl="2">
              <a:spcBef>
                <a:spcPts val="0"/>
              </a:spcBef>
              <a:buClr>
                <a:schemeClr val="dk1"/>
              </a:buClr>
              <a:buSzPct val="30555"/>
              <a:buNone/>
            </a:pPr>
            <a:r>
              <a:rPr lang="en" dirty="0"/>
              <a:t>		Linkedin:    </a:t>
            </a:r>
            <a:r>
              <a:rPr lang="en-US" b="1" dirty="0"/>
              <a:t>joyce-ch-lin</a:t>
            </a:r>
          </a:p>
          <a:p>
            <a:pPr lvl="2">
              <a:spcBef>
                <a:spcPts val="0"/>
              </a:spcBef>
              <a:buClr>
                <a:schemeClr val="dk1"/>
              </a:buClr>
              <a:buSzPct val="30555"/>
              <a:buNone/>
            </a:pPr>
            <a:r>
              <a:rPr lang="en-US" dirty="0"/>
              <a:t>		Gmail: 	      </a:t>
            </a:r>
            <a:r>
              <a:rPr lang="en-US" dirty="0">
                <a:hlinkClick r:id="rId3"/>
              </a:rPr>
              <a:t>joyce.ch.lin@gmail.com</a:t>
            </a:r>
            <a:endParaRPr lang="en-US" dirty="0"/>
          </a:p>
          <a:p>
            <a:pPr lvl="2">
              <a:spcBef>
                <a:spcPts val="0"/>
              </a:spcBef>
              <a:buClr>
                <a:schemeClr val="dk1"/>
              </a:buClr>
              <a:buSzPct val="30555"/>
              <a:buNone/>
            </a:pPr>
            <a:r>
              <a:rPr lang="en-US" dirty="0"/>
              <a:t>		GA Profile:</a:t>
            </a:r>
          </a:p>
          <a:p>
            <a:pPr lvl="0">
              <a:spcBef>
                <a:spcPts val="0"/>
              </a:spcBef>
              <a:buClr>
                <a:schemeClr val="dk1"/>
              </a:buClr>
              <a:buSzPct val="30555"/>
              <a:buFont typeface="Arial"/>
              <a:buNone/>
            </a:pPr>
            <a:r>
              <a:rPr lang="en-US" dirty="0"/>
              <a:t>	</a:t>
            </a:r>
            <a:endParaRPr lang="e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4"/>
        <p:cNvGrpSpPr/>
        <p:nvPr/>
      </p:nvGrpSpPr>
      <p:grpSpPr>
        <a:xfrm>
          <a:off x="0" y="0"/>
          <a:ext cx="0" cy="0"/>
          <a:chOff x="0" y="0"/>
          <a:chExt cx="0" cy="0"/>
        </a:xfrm>
      </p:grpSpPr>
      <p:pic>
        <p:nvPicPr>
          <p:cNvPr id="2" name="Picture 1">
            <a:extLst>
              <a:ext uri="{FF2B5EF4-FFF2-40B4-BE49-F238E27FC236}">
                <a16:creationId xmlns:a16="http://schemas.microsoft.com/office/drawing/2014/main" id="{0FF50F12-8A83-4D1D-B2A5-B0636DA668CA}"/>
              </a:ext>
            </a:extLst>
          </p:cNvPr>
          <p:cNvPicPr>
            <a:picLocks noChangeAspect="1"/>
          </p:cNvPicPr>
          <p:nvPr/>
        </p:nvPicPr>
        <p:blipFill>
          <a:blip r:embed="rId4"/>
          <a:stretch>
            <a:fillRect/>
          </a:stretch>
        </p:blipFill>
        <p:spPr>
          <a:xfrm>
            <a:off x="-2904" y="-40066"/>
            <a:ext cx="9146904" cy="5183566"/>
          </a:xfrm>
          <a:prstGeom prst="rect">
            <a:avLst/>
          </a:prstGeom>
        </p:spPr>
      </p:pic>
      <p:sp>
        <p:nvSpPr>
          <p:cNvPr id="235" name="Shape 235"/>
          <p:cNvSpPr txBox="1">
            <a:spLocks noGrp="1"/>
          </p:cNvSpPr>
          <p:nvPr>
            <p:ph type="title" idx="4294967295"/>
          </p:nvPr>
        </p:nvSpPr>
        <p:spPr>
          <a:xfrm>
            <a:off x="575575" y="3255525"/>
            <a:ext cx="4754100" cy="1380000"/>
          </a:xfrm>
          <a:prstGeom prst="rect">
            <a:avLst/>
          </a:prstGeom>
        </p:spPr>
        <p:txBody>
          <a:bodyPr lIns="91425" tIns="91425" rIns="91425" bIns="91425" anchor="b" anchorCtr="0">
            <a:noAutofit/>
          </a:bodyPr>
          <a:lstStyle/>
          <a:p>
            <a:pPr lvl="0" rtl="0">
              <a:spcBef>
                <a:spcPts val="0"/>
              </a:spcBef>
              <a:buNone/>
            </a:pPr>
            <a:r>
              <a:rPr lang="en-US" sz="2400" dirty="0">
                <a:solidFill>
                  <a:srgbClr val="FFFFFF"/>
                </a:solidFill>
                <a:effectLst>
                  <a:outerShdw blurRad="38100" dist="38100" dir="2700000" algn="tl">
                    <a:srgbClr val="000000">
                      <a:alpha val="43137"/>
                    </a:srgbClr>
                  </a:outerShdw>
                </a:effectLst>
              </a:rPr>
              <a:t>End</a:t>
            </a:r>
            <a:endParaRPr lang="en" sz="2400" dirty="0">
              <a:solidFill>
                <a:srgbClr val="FFFFFF"/>
              </a:solidFill>
              <a:effectLst>
                <a:outerShdw blurRad="38100" dist="38100" dir="2700000" algn="tl">
                  <a:srgbClr val="000000">
                    <a:alpha val="43137"/>
                  </a:srgbClr>
                </a:outerShdw>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Shape 213"/>
          <p:cNvSpPr txBox="1">
            <a:spLocks noGrp="1"/>
          </p:cNvSpPr>
          <p:nvPr>
            <p:ph type="body" idx="1"/>
          </p:nvPr>
        </p:nvSpPr>
        <p:spPr>
          <a:xfrm>
            <a:off x="1026712" y="2652725"/>
            <a:ext cx="3060890" cy="1339525"/>
          </a:xfrm>
          <a:prstGeom prst="rect">
            <a:avLst/>
          </a:prstGeom>
        </p:spPr>
        <p:txBody>
          <a:bodyPr lIns="91425" tIns="91425" rIns="91425" bIns="91425" anchor="t" anchorCtr="0">
            <a:noAutofit/>
          </a:bodyPr>
          <a:lstStyle/>
          <a:p>
            <a:pPr lvl="0" rtl="0">
              <a:spcBef>
                <a:spcPts val="0"/>
              </a:spcBef>
              <a:buNone/>
            </a:pPr>
            <a:r>
              <a:rPr lang="en-US" sz="2000" b="1" dirty="0"/>
              <a:t>Question:</a:t>
            </a:r>
          </a:p>
          <a:p>
            <a:pPr lvl="0" rtl="0">
              <a:spcBef>
                <a:spcPts val="0"/>
              </a:spcBef>
              <a:buNone/>
            </a:pPr>
            <a:r>
              <a:rPr lang="en-US" sz="2000" dirty="0"/>
              <a:t>What event do we want to know about?</a:t>
            </a:r>
            <a:endParaRPr lang="en" sz="2000" dirty="0"/>
          </a:p>
        </p:txBody>
      </p:sp>
      <p:sp>
        <p:nvSpPr>
          <p:cNvPr id="214" name="Shape 214"/>
          <p:cNvSpPr txBox="1">
            <a:spLocks noGrp="1"/>
          </p:cNvSpPr>
          <p:nvPr>
            <p:ph type="title"/>
          </p:nvPr>
        </p:nvSpPr>
        <p:spPr>
          <a:xfrm>
            <a:off x="1026711" y="1941575"/>
            <a:ext cx="7278123" cy="680700"/>
          </a:xfrm>
          <a:prstGeom prst="rect">
            <a:avLst/>
          </a:prstGeom>
        </p:spPr>
        <p:txBody>
          <a:bodyPr lIns="91425" tIns="91425" rIns="91425" bIns="91425" anchor="b" anchorCtr="0">
            <a:noAutofit/>
          </a:bodyPr>
          <a:lstStyle/>
          <a:p>
            <a:pPr lvl="0">
              <a:spcBef>
                <a:spcPts val="0"/>
              </a:spcBef>
              <a:buNone/>
            </a:pPr>
            <a:r>
              <a:rPr lang="en-US" cap="all" dirty="0"/>
              <a:t>Goal: </a:t>
            </a:r>
            <a:br>
              <a:rPr lang="en-US" cap="all" dirty="0"/>
            </a:br>
            <a:r>
              <a:rPr lang="en-US" cap="all" dirty="0"/>
              <a:t>Realtime event detection framework</a:t>
            </a:r>
            <a:endParaRPr lang="en" cap="all" dirty="0"/>
          </a:p>
        </p:txBody>
      </p:sp>
      <p:sp>
        <p:nvSpPr>
          <p:cNvPr id="215" name="Shape 215"/>
          <p:cNvSpPr txBox="1">
            <a:spLocks noGrp="1"/>
          </p:cNvSpPr>
          <p:nvPr>
            <p:ph type="body" idx="2"/>
          </p:nvPr>
        </p:nvSpPr>
        <p:spPr>
          <a:xfrm>
            <a:off x="4785537" y="2652725"/>
            <a:ext cx="3254471" cy="1339525"/>
          </a:xfrm>
          <a:prstGeom prst="rect">
            <a:avLst/>
          </a:prstGeom>
        </p:spPr>
        <p:txBody>
          <a:bodyPr lIns="91425" tIns="91425" rIns="91425" bIns="91425" anchor="t" anchorCtr="0">
            <a:noAutofit/>
          </a:bodyPr>
          <a:lstStyle/>
          <a:p>
            <a:pPr lvl="0" rtl="0">
              <a:spcBef>
                <a:spcPts val="0"/>
              </a:spcBef>
              <a:buNone/>
            </a:pPr>
            <a:r>
              <a:rPr lang="en-US" sz="2000" b="1" dirty="0"/>
              <a:t>Questions:</a:t>
            </a:r>
            <a:endParaRPr lang="en" sz="2000" b="1" dirty="0"/>
          </a:p>
          <a:p>
            <a:pPr lvl="0">
              <a:spcBef>
                <a:spcPts val="0"/>
              </a:spcBef>
              <a:buNone/>
            </a:pPr>
            <a:r>
              <a:rPr lang="en-US" sz="2000" dirty="0"/>
              <a:t>How soon can we catch a trending event?</a:t>
            </a:r>
            <a:endParaRPr lang="en"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796BF"/>
        </a:solidFill>
        <a:effectLst/>
      </p:bgPr>
    </p:bg>
    <p:spTree>
      <p:nvGrpSpPr>
        <p:cNvPr id="1" name="Shape 307"/>
        <p:cNvGrpSpPr/>
        <p:nvPr/>
      </p:nvGrpSpPr>
      <p:grpSpPr>
        <a:xfrm>
          <a:off x="0" y="0"/>
          <a:ext cx="0" cy="0"/>
          <a:chOff x="0" y="0"/>
          <a:chExt cx="0" cy="0"/>
        </a:xfrm>
      </p:grpSpPr>
      <p:sp>
        <p:nvSpPr>
          <p:cNvPr id="309" name="Shape 309"/>
          <p:cNvSpPr txBox="1">
            <a:spLocks noGrp="1"/>
          </p:cNvSpPr>
          <p:nvPr>
            <p:ph type="body" idx="4294967295"/>
          </p:nvPr>
        </p:nvSpPr>
        <p:spPr>
          <a:xfrm>
            <a:off x="1666910" y="1339121"/>
            <a:ext cx="6297863" cy="3439618"/>
          </a:xfrm>
          <a:prstGeom prst="rect">
            <a:avLst/>
          </a:prstGeom>
        </p:spPr>
        <p:txBody>
          <a:bodyPr lIns="91425" tIns="91425" rIns="91425" bIns="91425" anchor="ctr" anchorCtr="0">
            <a:noAutofit/>
          </a:bodyPr>
          <a:lstStyle/>
          <a:p>
            <a:pPr marL="457200" lvl="0" indent="-228600">
              <a:spcBef>
                <a:spcPts val="0"/>
              </a:spcBef>
            </a:pPr>
            <a:r>
              <a:rPr lang="en-US" b="1" dirty="0">
                <a:solidFill>
                  <a:schemeClr val="bg1">
                    <a:lumMod val="95000"/>
                  </a:schemeClr>
                </a:solidFill>
              </a:rPr>
              <a:t>Real-time results</a:t>
            </a:r>
            <a:r>
              <a:rPr lang="en-US" dirty="0">
                <a:solidFill>
                  <a:schemeClr val="bg1">
                    <a:lumMod val="95000"/>
                  </a:schemeClr>
                </a:solidFill>
              </a:rPr>
              <a:t>. Because of Twitter’s real-time streaming engine, we can quickly get public opinion</a:t>
            </a:r>
            <a:endParaRPr lang="en" dirty="0">
              <a:solidFill>
                <a:schemeClr val="bg1">
                  <a:lumMod val="95000"/>
                </a:schemeClr>
              </a:solidFill>
            </a:endParaRPr>
          </a:p>
          <a:p>
            <a:pPr marL="457200" lvl="0" indent="-228600">
              <a:spcBef>
                <a:spcPts val="0"/>
              </a:spcBef>
            </a:pPr>
            <a:r>
              <a:rPr lang="en-US" b="1" dirty="0">
                <a:solidFill>
                  <a:schemeClr val="bg1">
                    <a:lumMod val="95000"/>
                  </a:schemeClr>
                </a:solidFill>
              </a:rPr>
              <a:t>Wide reach</a:t>
            </a:r>
            <a:r>
              <a:rPr lang="en-US" dirty="0">
                <a:solidFill>
                  <a:schemeClr val="bg1">
                    <a:lumMod val="95000"/>
                  </a:schemeClr>
                </a:solidFill>
              </a:rPr>
              <a:t>. Twitter is used by all age group, many type and size of businesses</a:t>
            </a:r>
            <a:endParaRPr lang="en" b="1" dirty="0">
              <a:solidFill>
                <a:schemeClr val="bg1">
                  <a:lumMod val="95000"/>
                </a:schemeClr>
              </a:solidFill>
            </a:endParaRPr>
          </a:p>
          <a:p>
            <a:pPr marL="457200" lvl="0" indent="-228600">
              <a:spcBef>
                <a:spcPts val="0"/>
              </a:spcBef>
            </a:pPr>
            <a:r>
              <a:rPr lang="en-US" b="1" dirty="0">
                <a:solidFill>
                  <a:schemeClr val="bg1">
                    <a:lumMod val="95000"/>
                  </a:schemeClr>
                </a:solidFill>
              </a:rPr>
              <a:t>Direct feedback</a:t>
            </a:r>
            <a:r>
              <a:rPr lang="en-US" dirty="0">
                <a:solidFill>
                  <a:schemeClr val="bg1">
                    <a:lumMod val="95000"/>
                  </a:schemeClr>
                </a:solidFill>
              </a:rPr>
              <a:t>. You hear what people are saying as they say it.</a:t>
            </a:r>
            <a:endParaRPr lang="en" b="1" dirty="0">
              <a:solidFill>
                <a:schemeClr val="bg1">
                  <a:lumMod val="95000"/>
                </a:schemeClr>
              </a:solidFill>
            </a:endParaRPr>
          </a:p>
        </p:txBody>
      </p:sp>
      <p:sp>
        <p:nvSpPr>
          <p:cNvPr id="6" name="Shape 188">
            <a:extLst>
              <a:ext uri="{FF2B5EF4-FFF2-40B4-BE49-F238E27FC236}">
                <a16:creationId xmlns:a16="http://schemas.microsoft.com/office/drawing/2014/main" id="{F7F08C99-F8C1-4BF8-A682-88AEAB83F708}"/>
              </a:ext>
            </a:extLst>
          </p:cNvPr>
          <p:cNvSpPr txBox="1">
            <a:spLocks/>
          </p:cNvSpPr>
          <p:nvPr/>
        </p:nvSpPr>
        <p:spPr>
          <a:xfrm>
            <a:off x="1031425" y="1149725"/>
            <a:ext cx="5760300" cy="680700"/>
          </a:xfrm>
          <a:prstGeom prst="rect">
            <a:avLst/>
          </a:prstGeom>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US" sz="3000" b="1" cap="all" dirty="0">
                <a:solidFill>
                  <a:schemeClr val="accent1">
                    <a:lumMod val="20000"/>
                    <a:lumOff val="80000"/>
                  </a:schemeClr>
                </a:solidFill>
                <a:latin typeface="Oswald"/>
              </a:rPr>
              <a:t>Why Twitter</a:t>
            </a:r>
            <a:endParaRPr lang="en" sz="3000" b="1" cap="all" dirty="0">
              <a:solidFill>
                <a:schemeClr val="accent1">
                  <a:lumMod val="20000"/>
                  <a:lumOff val="80000"/>
                </a:schemeClr>
              </a:solidFill>
              <a:latin typeface="Oswa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13" name="Rectangle: Rounded Corners 12">
            <a:extLst>
              <a:ext uri="{FF2B5EF4-FFF2-40B4-BE49-F238E27FC236}">
                <a16:creationId xmlns:a16="http://schemas.microsoft.com/office/drawing/2014/main" id="{7DF83875-5A73-4720-ADB7-B8B7EB95C63A}"/>
              </a:ext>
            </a:extLst>
          </p:cNvPr>
          <p:cNvSpPr/>
          <p:nvPr/>
        </p:nvSpPr>
        <p:spPr>
          <a:xfrm>
            <a:off x="2215299" y="183823"/>
            <a:ext cx="7178512" cy="1696824"/>
          </a:xfrm>
          <a:prstGeom prst="roundRect">
            <a:avLst>
              <a:gd name="adj" fmla="val 0"/>
            </a:avLst>
          </a:prstGeom>
          <a:solidFill>
            <a:srgbClr val="FF99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0" name="Shape 220"/>
          <p:cNvSpPr txBox="1">
            <a:spLocks noGrp="1"/>
          </p:cNvSpPr>
          <p:nvPr>
            <p:ph type="title"/>
          </p:nvPr>
        </p:nvSpPr>
        <p:spPr>
          <a:xfrm>
            <a:off x="199558" y="1636958"/>
            <a:ext cx="6092834" cy="867069"/>
          </a:xfrm>
          <a:prstGeom prst="rect">
            <a:avLst/>
          </a:prstGeom>
        </p:spPr>
        <p:txBody>
          <a:bodyPr lIns="91425" tIns="91425" rIns="91425" bIns="91425" anchor="b" anchorCtr="0">
            <a:noAutofit/>
          </a:bodyPr>
          <a:lstStyle/>
          <a:p>
            <a:pPr lvl="0">
              <a:spcBef>
                <a:spcPts val="0"/>
              </a:spcBef>
              <a:buNone/>
            </a:pPr>
            <a:r>
              <a:rPr lang="en" cap="all" dirty="0"/>
              <a:t>Challenges –Noisy Text</a:t>
            </a:r>
          </a:p>
        </p:txBody>
      </p:sp>
      <p:sp>
        <p:nvSpPr>
          <p:cNvPr id="6" name="Shape 189">
            <a:extLst>
              <a:ext uri="{FF2B5EF4-FFF2-40B4-BE49-F238E27FC236}">
                <a16:creationId xmlns:a16="http://schemas.microsoft.com/office/drawing/2014/main" id="{19F604DB-19FB-4379-8177-38B2AB9C85D8}"/>
              </a:ext>
            </a:extLst>
          </p:cNvPr>
          <p:cNvSpPr txBox="1">
            <a:spLocks/>
          </p:cNvSpPr>
          <p:nvPr/>
        </p:nvSpPr>
        <p:spPr>
          <a:xfrm>
            <a:off x="146810" y="2504027"/>
            <a:ext cx="6249276" cy="25212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BB5D9"/>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1pPr>
            <a:lvl2pPr marR="0" lvl="1" algn="l" rtl="0">
              <a:lnSpc>
                <a:spcPct val="100000"/>
              </a:lnSpc>
              <a:spcBef>
                <a:spcPts val="0"/>
              </a:spcBef>
              <a:spcAft>
                <a:spcPts val="0"/>
              </a:spcAft>
              <a:buClr>
                <a:srgbClr val="4BB5D9"/>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2pPr>
            <a:lvl3pPr marR="0" lvl="2" algn="l" rtl="0">
              <a:lnSpc>
                <a:spcPct val="100000"/>
              </a:lnSpc>
              <a:spcBef>
                <a:spcPts val="0"/>
              </a:spcBef>
              <a:spcAft>
                <a:spcPts val="0"/>
              </a:spcAft>
              <a:buClr>
                <a:srgbClr val="607896"/>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3pPr>
            <a:lvl4pPr marR="0" lvl="3" algn="l" rtl="0">
              <a:lnSpc>
                <a:spcPct val="100000"/>
              </a:lnSpc>
              <a:spcBef>
                <a:spcPts val="0"/>
              </a:spcBef>
              <a:spcAft>
                <a:spcPts val="0"/>
              </a:spcAft>
              <a:buClr>
                <a:srgbClr val="607896"/>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4pPr>
            <a:lvl5pPr marR="0" lvl="4" algn="l" rtl="0">
              <a:lnSpc>
                <a:spcPct val="100000"/>
              </a:lnSpc>
              <a:spcBef>
                <a:spcPts val="0"/>
              </a:spcBef>
              <a:spcAft>
                <a:spcPts val="0"/>
              </a:spcAft>
              <a:buClr>
                <a:srgbClr val="607896"/>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5pPr>
            <a:lvl6pPr marR="0" lvl="5" algn="l" rtl="0">
              <a:lnSpc>
                <a:spcPct val="100000"/>
              </a:lnSpc>
              <a:spcBef>
                <a:spcPts val="0"/>
              </a:spcBef>
              <a:spcAft>
                <a:spcPts val="0"/>
              </a:spcAft>
              <a:buClr>
                <a:srgbClr val="607896"/>
              </a:buClr>
              <a:buSzPct val="100000"/>
              <a:buFont typeface="Roboto Condensed"/>
              <a:buChar char="⋄"/>
              <a:defRPr sz="1600" b="0" i="0" u="none" strike="noStrike" cap="none">
                <a:solidFill>
                  <a:srgbClr val="607896"/>
                </a:solidFill>
                <a:latin typeface="Roboto Condensed"/>
                <a:ea typeface="Roboto Condensed"/>
                <a:cs typeface="Roboto Condensed"/>
                <a:sym typeface="Roboto Condensed"/>
              </a:defRPr>
            </a:lvl6pPr>
            <a:lvl7pPr marR="0" lvl="6" algn="l" rtl="0">
              <a:lnSpc>
                <a:spcPct val="100000"/>
              </a:lnSpc>
              <a:spcBef>
                <a:spcPts val="0"/>
              </a:spcBef>
              <a:spcAft>
                <a:spcPts val="0"/>
              </a:spcAft>
              <a:buClr>
                <a:srgbClr val="607896"/>
              </a:buClr>
              <a:buSzPct val="100000"/>
              <a:buFont typeface="Roboto Condensed"/>
              <a:buNone/>
              <a:defRPr sz="1600" b="0" i="0" u="none" strike="noStrike" cap="none">
                <a:solidFill>
                  <a:srgbClr val="607896"/>
                </a:solidFill>
                <a:latin typeface="Roboto Condensed"/>
                <a:ea typeface="Roboto Condensed"/>
                <a:cs typeface="Roboto Condensed"/>
                <a:sym typeface="Roboto Condensed"/>
              </a:defRPr>
            </a:lvl7pPr>
            <a:lvl8pPr marR="0" lvl="7" algn="l" rtl="0">
              <a:lnSpc>
                <a:spcPct val="100000"/>
              </a:lnSpc>
              <a:spcBef>
                <a:spcPts val="0"/>
              </a:spcBef>
              <a:spcAft>
                <a:spcPts val="0"/>
              </a:spcAft>
              <a:buClr>
                <a:srgbClr val="607896"/>
              </a:buClr>
              <a:buSzPct val="100000"/>
              <a:buFont typeface="Roboto Condensed"/>
              <a:buNone/>
              <a:defRPr sz="1600" b="0" i="0" u="none" strike="noStrike" cap="none">
                <a:solidFill>
                  <a:srgbClr val="607896"/>
                </a:solidFill>
                <a:latin typeface="Roboto Condensed"/>
                <a:ea typeface="Roboto Condensed"/>
                <a:cs typeface="Roboto Condensed"/>
                <a:sym typeface="Roboto Condensed"/>
              </a:defRPr>
            </a:lvl8pPr>
            <a:lvl9pPr marR="0" lvl="8" algn="l" rtl="0">
              <a:lnSpc>
                <a:spcPct val="100000"/>
              </a:lnSpc>
              <a:spcBef>
                <a:spcPts val="0"/>
              </a:spcBef>
              <a:spcAft>
                <a:spcPts val="0"/>
              </a:spcAft>
              <a:buClr>
                <a:srgbClr val="607896"/>
              </a:buClr>
              <a:buSzPct val="100000"/>
              <a:buFont typeface="Roboto Condensed"/>
              <a:buNone/>
              <a:defRPr sz="1600" b="0" i="0" u="none" strike="noStrike" cap="none">
                <a:solidFill>
                  <a:srgbClr val="607896"/>
                </a:solidFill>
                <a:latin typeface="Roboto Condensed"/>
                <a:ea typeface="Roboto Condensed"/>
                <a:cs typeface="Roboto Condensed"/>
                <a:sym typeface="Roboto Condensed"/>
              </a:defRPr>
            </a:lvl9pPr>
          </a:lstStyle>
          <a:p>
            <a:pPr marL="457200" indent="-228600"/>
            <a:r>
              <a:rPr lang="en-US" sz="1800" b="1" dirty="0"/>
              <a:t>Accumulate quickly</a:t>
            </a:r>
            <a:r>
              <a:rPr lang="en-US" sz="1800" dirty="0"/>
              <a:t>. Twitter is used by all age group, many type and size of businesses</a:t>
            </a:r>
            <a:endParaRPr lang="en" sz="1800" b="1" dirty="0"/>
          </a:p>
          <a:p>
            <a:pPr marL="457200" indent="-228600"/>
            <a:r>
              <a:rPr lang="en-US" sz="1800" b="1" dirty="0"/>
              <a:t>Mostly noise</a:t>
            </a:r>
            <a:r>
              <a:rPr lang="en-US" sz="1800" dirty="0"/>
              <a:t>. And it is often hard to identify which are and aren’t!</a:t>
            </a:r>
          </a:p>
          <a:p>
            <a:pPr marL="457200" indent="-228600"/>
            <a:r>
              <a:rPr lang="en-US" sz="1800" b="1" dirty="0"/>
              <a:t>Unique grammar </a:t>
            </a:r>
          </a:p>
          <a:p>
            <a:pPr marL="457200" indent="-228600"/>
            <a:r>
              <a:rPr lang="en-US" sz="1800" b="1" dirty="0"/>
              <a:t>Lexical Variation. </a:t>
            </a:r>
            <a:r>
              <a:rPr lang="en-US" sz="1800" dirty="0"/>
              <a:t>2mar, tmr, tmoro, tmorrow, tmrw, tomo, tmw, and many……</a:t>
            </a:r>
            <a:endParaRPr lang="en" sz="1800" dirty="0"/>
          </a:p>
          <a:p>
            <a:pPr marL="457200" indent="-228600"/>
            <a:endParaRPr lang="en" b="1" dirty="0"/>
          </a:p>
        </p:txBody>
      </p:sp>
      <p:pic>
        <p:nvPicPr>
          <p:cNvPr id="9" name="Picture 8">
            <a:extLst>
              <a:ext uri="{FF2B5EF4-FFF2-40B4-BE49-F238E27FC236}">
                <a16:creationId xmlns:a16="http://schemas.microsoft.com/office/drawing/2014/main" id="{42DC5AFB-B93C-448A-8992-F1209C25D19F}"/>
              </a:ext>
            </a:extLst>
          </p:cNvPr>
          <p:cNvPicPr>
            <a:picLocks noChangeAspect="1"/>
          </p:cNvPicPr>
          <p:nvPr/>
        </p:nvPicPr>
        <p:blipFill rotWithShape="1">
          <a:blip r:embed="rId3"/>
          <a:srcRect r="34117" b="8296"/>
          <a:stretch/>
        </p:blipFill>
        <p:spPr>
          <a:xfrm>
            <a:off x="6344243" y="268551"/>
            <a:ext cx="2854529" cy="731520"/>
          </a:xfrm>
          <a:prstGeom prst="rect">
            <a:avLst/>
          </a:prstGeom>
        </p:spPr>
      </p:pic>
      <p:pic>
        <p:nvPicPr>
          <p:cNvPr id="10" name="Picture 9">
            <a:extLst>
              <a:ext uri="{FF2B5EF4-FFF2-40B4-BE49-F238E27FC236}">
                <a16:creationId xmlns:a16="http://schemas.microsoft.com/office/drawing/2014/main" id="{6133AAA2-5A43-461B-8D42-BC4C1D77CDC5}"/>
              </a:ext>
            </a:extLst>
          </p:cNvPr>
          <p:cNvPicPr>
            <a:picLocks noChangeAspect="1"/>
          </p:cNvPicPr>
          <p:nvPr/>
        </p:nvPicPr>
        <p:blipFill rotWithShape="1">
          <a:blip r:embed="rId4"/>
          <a:srcRect r="8949"/>
          <a:stretch/>
        </p:blipFill>
        <p:spPr>
          <a:xfrm>
            <a:off x="6344243" y="1053192"/>
            <a:ext cx="2854529" cy="731520"/>
          </a:xfrm>
          <a:prstGeom prst="rect">
            <a:avLst/>
          </a:prstGeom>
        </p:spPr>
      </p:pic>
      <p:pic>
        <p:nvPicPr>
          <p:cNvPr id="11" name="Picture 10">
            <a:extLst>
              <a:ext uri="{FF2B5EF4-FFF2-40B4-BE49-F238E27FC236}">
                <a16:creationId xmlns:a16="http://schemas.microsoft.com/office/drawing/2014/main" id="{31CAB769-373A-4F4C-998A-D70482F83E75}"/>
              </a:ext>
            </a:extLst>
          </p:cNvPr>
          <p:cNvPicPr>
            <a:picLocks noChangeAspect="1"/>
          </p:cNvPicPr>
          <p:nvPr/>
        </p:nvPicPr>
        <p:blipFill rotWithShape="1">
          <a:blip r:embed="rId5"/>
          <a:srcRect r="5618"/>
          <a:stretch/>
        </p:blipFill>
        <p:spPr>
          <a:xfrm>
            <a:off x="2286942" y="1053192"/>
            <a:ext cx="3979878" cy="731520"/>
          </a:xfrm>
          <a:prstGeom prst="rect">
            <a:avLst/>
          </a:prstGeom>
        </p:spPr>
      </p:pic>
      <p:pic>
        <p:nvPicPr>
          <p:cNvPr id="12" name="Picture 11">
            <a:extLst>
              <a:ext uri="{FF2B5EF4-FFF2-40B4-BE49-F238E27FC236}">
                <a16:creationId xmlns:a16="http://schemas.microsoft.com/office/drawing/2014/main" id="{17BDF341-1E99-4A1D-A320-91BC70FD619C}"/>
              </a:ext>
            </a:extLst>
          </p:cNvPr>
          <p:cNvPicPr>
            <a:picLocks noChangeAspect="1"/>
          </p:cNvPicPr>
          <p:nvPr/>
        </p:nvPicPr>
        <p:blipFill>
          <a:blip r:embed="rId6"/>
          <a:stretch>
            <a:fillRect/>
          </a:stretch>
        </p:blipFill>
        <p:spPr>
          <a:xfrm>
            <a:off x="2286941" y="268551"/>
            <a:ext cx="3979878" cy="72858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Shape 162"/>
          <p:cNvSpPr txBox="1">
            <a:spLocks noGrp="1"/>
          </p:cNvSpPr>
          <p:nvPr>
            <p:ph type="title"/>
          </p:nvPr>
        </p:nvSpPr>
        <p:spPr>
          <a:xfrm>
            <a:off x="1031425" y="1149725"/>
            <a:ext cx="5760300" cy="680700"/>
          </a:xfrm>
          <a:prstGeom prst="rect">
            <a:avLst/>
          </a:prstGeom>
        </p:spPr>
        <p:txBody>
          <a:bodyPr lIns="91425" tIns="91425" rIns="91425" bIns="91425" anchor="b" anchorCtr="0">
            <a:noAutofit/>
          </a:bodyPr>
          <a:lstStyle/>
          <a:p>
            <a:pPr lvl="0" rtl="0">
              <a:spcBef>
                <a:spcPts val="0"/>
              </a:spcBef>
              <a:buNone/>
            </a:pPr>
            <a:r>
              <a:rPr lang="en-US" dirty="0"/>
              <a:t>MY APPROACH</a:t>
            </a:r>
            <a:endParaRPr lang="en" dirty="0"/>
          </a:p>
        </p:txBody>
      </p:sp>
      <p:sp>
        <p:nvSpPr>
          <p:cNvPr id="6" name="Shape 165">
            <a:extLst>
              <a:ext uri="{FF2B5EF4-FFF2-40B4-BE49-F238E27FC236}">
                <a16:creationId xmlns:a16="http://schemas.microsoft.com/office/drawing/2014/main" id="{2839C530-3C00-48DB-B81E-13B6CB020B7F}"/>
              </a:ext>
            </a:extLst>
          </p:cNvPr>
          <p:cNvSpPr txBox="1">
            <a:spLocks/>
          </p:cNvSpPr>
          <p:nvPr/>
        </p:nvSpPr>
        <p:spPr>
          <a:xfrm>
            <a:off x="1031425" y="1790450"/>
            <a:ext cx="7003303" cy="20346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BB5D9"/>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1pPr>
            <a:lvl2pPr marR="0" lvl="1" algn="l" rtl="0">
              <a:lnSpc>
                <a:spcPct val="100000"/>
              </a:lnSpc>
              <a:spcBef>
                <a:spcPts val="0"/>
              </a:spcBef>
              <a:spcAft>
                <a:spcPts val="0"/>
              </a:spcAft>
              <a:buClr>
                <a:srgbClr val="4BB5D9"/>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2pPr>
            <a:lvl3pPr marR="0" lvl="2" algn="l" rtl="0">
              <a:lnSpc>
                <a:spcPct val="100000"/>
              </a:lnSpc>
              <a:spcBef>
                <a:spcPts val="0"/>
              </a:spcBef>
              <a:spcAft>
                <a:spcPts val="0"/>
              </a:spcAft>
              <a:buClr>
                <a:srgbClr val="607896"/>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3pPr>
            <a:lvl4pPr marR="0" lvl="3" algn="l" rtl="0">
              <a:lnSpc>
                <a:spcPct val="100000"/>
              </a:lnSpc>
              <a:spcBef>
                <a:spcPts val="0"/>
              </a:spcBef>
              <a:spcAft>
                <a:spcPts val="0"/>
              </a:spcAft>
              <a:buClr>
                <a:srgbClr val="607896"/>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4pPr>
            <a:lvl5pPr marR="0" lvl="4" algn="l" rtl="0">
              <a:lnSpc>
                <a:spcPct val="100000"/>
              </a:lnSpc>
              <a:spcBef>
                <a:spcPts val="0"/>
              </a:spcBef>
              <a:spcAft>
                <a:spcPts val="0"/>
              </a:spcAft>
              <a:buClr>
                <a:srgbClr val="607896"/>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5pPr>
            <a:lvl6pPr marR="0" lvl="5" algn="l" rtl="0">
              <a:lnSpc>
                <a:spcPct val="100000"/>
              </a:lnSpc>
              <a:spcBef>
                <a:spcPts val="0"/>
              </a:spcBef>
              <a:spcAft>
                <a:spcPts val="0"/>
              </a:spcAft>
              <a:buClr>
                <a:srgbClr val="607896"/>
              </a:buClr>
              <a:buSzPct val="100000"/>
              <a:buFont typeface="Roboto Condensed"/>
              <a:buChar char="⋄"/>
              <a:defRPr sz="1800" b="0" i="0" u="none" strike="noStrike" cap="none">
                <a:solidFill>
                  <a:srgbClr val="607896"/>
                </a:solidFill>
                <a:latin typeface="Roboto Condensed"/>
                <a:ea typeface="Roboto Condensed"/>
                <a:cs typeface="Roboto Condensed"/>
                <a:sym typeface="Roboto Condensed"/>
              </a:defRPr>
            </a:lvl6pPr>
            <a:lvl7pPr marR="0" lvl="6" algn="l" rtl="0">
              <a:lnSpc>
                <a:spcPct val="100000"/>
              </a:lnSpc>
              <a:spcBef>
                <a:spcPts val="0"/>
              </a:spcBef>
              <a:spcAft>
                <a:spcPts val="0"/>
              </a:spcAft>
              <a:buClr>
                <a:srgbClr val="607896"/>
              </a:buClr>
              <a:buSzPct val="100000"/>
              <a:buFont typeface="Roboto Condensed"/>
              <a:buNone/>
              <a:defRPr sz="1800" b="0" i="0" u="none" strike="noStrike" cap="none">
                <a:solidFill>
                  <a:srgbClr val="607896"/>
                </a:solidFill>
                <a:latin typeface="Roboto Condensed"/>
                <a:ea typeface="Roboto Condensed"/>
                <a:cs typeface="Roboto Condensed"/>
                <a:sym typeface="Roboto Condensed"/>
              </a:defRPr>
            </a:lvl7pPr>
            <a:lvl8pPr marR="0" lvl="7" algn="l" rtl="0">
              <a:lnSpc>
                <a:spcPct val="100000"/>
              </a:lnSpc>
              <a:spcBef>
                <a:spcPts val="0"/>
              </a:spcBef>
              <a:spcAft>
                <a:spcPts val="0"/>
              </a:spcAft>
              <a:buClr>
                <a:srgbClr val="607896"/>
              </a:buClr>
              <a:buSzPct val="100000"/>
              <a:buFont typeface="Roboto Condensed"/>
              <a:buNone/>
              <a:defRPr sz="1800" b="0" i="0" u="none" strike="noStrike" cap="none">
                <a:solidFill>
                  <a:srgbClr val="607896"/>
                </a:solidFill>
                <a:latin typeface="Roboto Condensed"/>
                <a:ea typeface="Roboto Condensed"/>
                <a:cs typeface="Roboto Condensed"/>
                <a:sym typeface="Roboto Condensed"/>
              </a:defRPr>
            </a:lvl8pPr>
            <a:lvl9pPr marR="0" lvl="8" algn="l" rtl="0">
              <a:lnSpc>
                <a:spcPct val="100000"/>
              </a:lnSpc>
              <a:spcBef>
                <a:spcPts val="0"/>
              </a:spcBef>
              <a:spcAft>
                <a:spcPts val="0"/>
              </a:spcAft>
              <a:buClr>
                <a:srgbClr val="607896"/>
              </a:buClr>
              <a:buSzPct val="100000"/>
              <a:buFont typeface="Roboto Condensed"/>
              <a:buNone/>
              <a:defRPr sz="1800" b="0" i="0" u="none" strike="noStrike" cap="none">
                <a:solidFill>
                  <a:srgbClr val="607896"/>
                </a:solidFill>
                <a:latin typeface="Roboto Condensed"/>
                <a:ea typeface="Roboto Condensed"/>
                <a:cs typeface="Roboto Condensed"/>
                <a:sym typeface="Roboto Condensed"/>
              </a:defRPr>
            </a:lvl9pPr>
          </a:lstStyle>
          <a:p>
            <a:pPr marL="457200" indent="-228600"/>
            <a:r>
              <a:rPr lang="en-US" dirty="0"/>
              <a:t>Set up </a:t>
            </a:r>
            <a:r>
              <a:rPr lang="en-US" b="1" dirty="0"/>
              <a:t>Data Collection </a:t>
            </a:r>
            <a:r>
              <a:rPr lang="en-US" dirty="0"/>
              <a:t>process and </a:t>
            </a:r>
            <a:r>
              <a:rPr lang="en-US" b="1" dirty="0"/>
              <a:t>Data Infrastructure</a:t>
            </a:r>
          </a:p>
          <a:p>
            <a:pPr marL="514350" indent="-285750">
              <a:buFontTx/>
              <a:buChar char="»"/>
            </a:pPr>
            <a:r>
              <a:rPr lang="en-US" dirty="0"/>
              <a:t>Examine different </a:t>
            </a:r>
            <a:r>
              <a:rPr lang="en-US" b="1" dirty="0"/>
              <a:t>Natural Language Processing </a:t>
            </a:r>
            <a:r>
              <a:rPr lang="en-US" dirty="0"/>
              <a:t>tools on  collected tweets</a:t>
            </a:r>
          </a:p>
          <a:p>
            <a:pPr marL="457200" indent="-228600"/>
            <a:r>
              <a:rPr lang="en-US" dirty="0"/>
              <a:t>Create A|B Testing Model on similarity comparison</a:t>
            </a:r>
          </a:p>
          <a:p>
            <a:pPr marL="457200" indent="-228600"/>
            <a:r>
              <a:rPr lang="en-US" dirty="0"/>
              <a:t>Use </a:t>
            </a:r>
            <a:r>
              <a:rPr lang="en-US" b="1" dirty="0"/>
              <a:t>Time Series Modeling </a:t>
            </a:r>
            <a:r>
              <a:rPr lang="en-US" dirty="0"/>
              <a:t>to catch the trends</a:t>
            </a:r>
          </a:p>
          <a:p>
            <a:pPr marL="457200" indent="-228600"/>
            <a:r>
              <a:rPr lang="en-US" dirty="0"/>
              <a:t> Tuning hyperparameters for model improvement</a:t>
            </a:r>
          </a:p>
          <a:p>
            <a:pPr marL="457200" indent="-228600"/>
            <a:endParaRPr lang="en" dirty="0"/>
          </a:p>
          <a:p>
            <a:pPr>
              <a:buFont typeface="Roboto Condensed"/>
              <a:buNone/>
            </a:pP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Shape 188"/>
          <p:cNvSpPr txBox="1">
            <a:spLocks noGrp="1"/>
          </p:cNvSpPr>
          <p:nvPr>
            <p:ph type="title"/>
          </p:nvPr>
        </p:nvSpPr>
        <p:spPr>
          <a:xfrm>
            <a:off x="1031425" y="1149725"/>
            <a:ext cx="5760300" cy="680700"/>
          </a:xfrm>
          <a:prstGeom prst="rect">
            <a:avLst/>
          </a:prstGeom>
        </p:spPr>
        <p:txBody>
          <a:bodyPr lIns="91425" tIns="91425" rIns="91425" bIns="91425" anchor="b" anchorCtr="0">
            <a:noAutofit/>
          </a:bodyPr>
          <a:lstStyle/>
          <a:p>
            <a:pPr lvl="0">
              <a:spcBef>
                <a:spcPts val="0"/>
              </a:spcBef>
              <a:buNone/>
            </a:pPr>
            <a:r>
              <a:rPr lang="en-US" cap="all" dirty="0"/>
              <a:t>Set up infrastructure</a:t>
            </a:r>
            <a:endParaRPr lang="en" cap="all" dirty="0"/>
          </a:p>
        </p:txBody>
      </p:sp>
      <p:sp>
        <p:nvSpPr>
          <p:cNvPr id="189" name="Shape 189"/>
          <p:cNvSpPr txBox="1">
            <a:spLocks noGrp="1"/>
          </p:cNvSpPr>
          <p:nvPr>
            <p:ph type="body" idx="1"/>
          </p:nvPr>
        </p:nvSpPr>
        <p:spPr>
          <a:xfrm>
            <a:off x="1164211" y="1770776"/>
            <a:ext cx="6403258" cy="3033806"/>
          </a:xfrm>
          <a:prstGeom prst="rect">
            <a:avLst/>
          </a:prstGeom>
        </p:spPr>
        <p:txBody>
          <a:bodyPr lIns="91425" tIns="91425" rIns="91425" bIns="91425" anchor="t" anchorCtr="0">
            <a:noAutofit/>
          </a:bodyPr>
          <a:lstStyle/>
          <a:p>
            <a:pPr marL="228600" lvl="0">
              <a:buNone/>
            </a:pPr>
            <a:r>
              <a:rPr lang="en-US" sz="1800" dirty="0"/>
              <a:t>Created an automated and sustainable </a:t>
            </a:r>
            <a:r>
              <a:rPr lang="en-US" sz="1800" b="1" dirty="0"/>
              <a:t>data collection process</a:t>
            </a:r>
          </a:p>
          <a:p>
            <a:pPr marL="514350" lvl="0" indent="-285750">
              <a:buFontTx/>
              <a:buChar char="»"/>
            </a:pPr>
            <a:r>
              <a:rPr lang="en-US" sz="1800" dirty="0"/>
              <a:t>Collect and clean tweets real-time</a:t>
            </a:r>
          </a:p>
          <a:p>
            <a:pPr marL="514350" lvl="0" indent="-285750">
              <a:buFontTx/>
              <a:buChar char="»"/>
            </a:pPr>
            <a:r>
              <a:rPr lang="en-US" sz="1800" dirty="0"/>
              <a:t>Restart the service periodically to clear up potential cache </a:t>
            </a:r>
          </a:p>
          <a:p>
            <a:pPr marL="228600" lvl="0">
              <a:buNone/>
            </a:pPr>
            <a:r>
              <a:rPr lang="en-US" sz="1800" dirty="0"/>
              <a:t>Automate </a:t>
            </a:r>
            <a:r>
              <a:rPr lang="en-US" sz="1800" b="1" dirty="0"/>
              <a:t>NLP process</a:t>
            </a:r>
          </a:p>
          <a:p>
            <a:pPr marL="514350" lvl="0" indent="-285750">
              <a:buFontTx/>
              <a:buChar char="»"/>
            </a:pPr>
            <a:r>
              <a:rPr lang="en-US" sz="1800" dirty="0"/>
              <a:t>NLP Pipeline </a:t>
            </a:r>
          </a:p>
          <a:p>
            <a:pPr marL="514350" lvl="0" indent="-285750">
              <a:buFontTx/>
              <a:buChar char="»"/>
            </a:pPr>
            <a:r>
              <a:rPr lang="en-US" sz="1800" dirty="0"/>
              <a:t>Daily scheduled process to vectorizer pass 7 day tweets to be ready for quick analysis</a:t>
            </a:r>
            <a:endParaRPr lang="en" sz="1800" dirty="0"/>
          </a:p>
        </p:txBody>
      </p:sp>
    </p:spTree>
    <p:extLst>
      <p:ext uri="{BB962C8B-B14F-4D97-AF65-F5344CB8AC3E}">
        <p14:creationId xmlns:p14="http://schemas.microsoft.com/office/powerpoint/2010/main" val="18965887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796BF"/>
        </a:solidFill>
        <a:effectLst/>
      </p:bgPr>
    </p:bg>
    <p:spTree>
      <p:nvGrpSpPr>
        <p:cNvPr id="1" name="Shape 253"/>
        <p:cNvGrpSpPr/>
        <p:nvPr/>
      </p:nvGrpSpPr>
      <p:grpSpPr>
        <a:xfrm>
          <a:off x="0" y="0"/>
          <a:ext cx="0" cy="0"/>
          <a:chOff x="0" y="0"/>
          <a:chExt cx="0" cy="0"/>
        </a:xfrm>
      </p:grpSpPr>
      <p:sp>
        <p:nvSpPr>
          <p:cNvPr id="254" name="Shape 254"/>
          <p:cNvSpPr/>
          <p:nvPr/>
        </p:nvSpPr>
        <p:spPr>
          <a:xfrm>
            <a:off x="449149" y="755614"/>
            <a:ext cx="8446770" cy="4023854"/>
          </a:xfrm>
          <a:custGeom>
            <a:avLst/>
            <a:gdLst/>
            <a:ahLst/>
            <a:cxnLst/>
            <a:rect l="0" t="0" r="0" b="0"/>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FFFFFF"/>
          </a:solidFill>
          <a:ln>
            <a:noFill/>
          </a:ln>
        </p:spPr>
        <p:txBody>
          <a:bodyPr lIns="91425" tIns="91425" rIns="91425" bIns="91425" anchor="ctr" anchorCtr="0">
            <a:noAutofit/>
          </a:bodyPr>
          <a:lstStyle/>
          <a:p>
            <a:pPr lvl="0">
              <a:spcBef>
                <a:spcPts val="0"/>
              </a:spcBef>
              <a:buNone/>
            </a:pPr>
            <a:endParaRPr dirty="0"/>
          </a:p>
        </p:txBody>
      </p:sp>
      <p:sp>
        <p:nvSpPr>
          <p:cNvPr id="256" name="Shape 256"/>
          <p:cNvSpPr/>
          <p:nvPr/>
        </p:nvSpPr>
        <p:spPr>
          <a:xfrm>
            <a:off x="66659" y="2434697"/>
            <a:ext cx="1206065" cy="332844"/>
          </a:xfrm>
          <a:prstGeom prst="wedgeRectCallout">
            <a:avLst>
              <a:gd name="adj1" fmla="val 29995"/>
              <a:gd name="adj2" fmla="val -174350"/>
            </a:avLst>
          </a:prstGeom>
          <a:solidFill>
            <a:srgbClr val="FF9900"/>
          </a:solidFill>
          <a:ln>
            <a:noFill/>
          </a:ln>
        </p:spPr>
        <p:txBody>
          <a:bodyPr lIns="91425" tIns="91425" rIns="91425" bIns="91425" anchor="ctr" anchorCtr="0">
            <a:noAutofit/>
          </a:bodyPr>
          <a:lstStyle/>
          <a:p>
            <a:pPr lvl="0">
              <a:spcBef>
                <a:spcPts val="0"/>
              </a:spcBef>
              <a:buNone/>
            </a:pPr>
            <a:r>
              <a:rPr lang="en-US" sz="1000" dirty="0">
                <a:solidFill>
                  <a:srgbClr val="FFFFFF"/>
                </a:solidFill>
                <a:latin typeface="Roboto Condensed"/>
                <a:ea typeface="Roboto Condensed"/>
                <a:cs typeface="Roboto Condensed"/>
                <a:sym typeface="Roboto Condensed"/>
              </a:rPr>
              <a:t>GA @ </a:t>
            </a:r>
          </a:p>
          <a:p>
            <a:pPr lvl="0">
              <a:spcBef>
                <a:spcPts val="0"/>
              </a:spcBef>
              <a:buNone/>
            </a:pPr>
            <a:r>
              <a:rPr lang="en-US" sz="1000" dirty="0">
                <a:solidFill>
                  <a:srgbClr val="FFFFFF"/>
                </a:solidFill>
                <a:latin typeface="Roboto Condensed"/>
                <a:ea typeface="Roboto Condensed"/>
                <a:cs typeface="Roboto Condensed"/>
                <a:sym typeface="Roboto Condensed"/>
              </a:rPr>
              <a:t>Santa Monica, CA </a:t>
            </a:r>
            <a:endParaRPr lang="en" sz="1000" dirty="0">
              <a:solidFill>
                <a:srgbClr val="FFFFFF"/>
              </a:solidFill>
              <a:latin typeface="Roboto Condensed"/>
              <a:ea typeface="Roboto Condensed"/>
              <a:cs typeface="Roboto Condensed"/>
              <a:sym typeface="Roboto Condensed"/>
            </a:endParaRPr>
          </a:p>
        </p:txBody>
      </p:sp>
      <p:sp>
        <p:nvSpPr>
          <p:cNvPr id="257" name="Shape 257"/>
          <p:cNvSpPr/>
          <p:nvPr/>
        </p:nvSpPr>
        <p:spPr>
          <a:xfrm>
            <a:off x="982277" y="1893100"/>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258" name="Shape 258"/>
          <p:cNvSpPr/>
          <p:nvPr/>
        </p:nvSpPr>
        <p:spPr>
          <a:xfrm>
            <a:off x="1515405" y="1981094"/>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259" name="Shape 259"/>
          <p:cNvSpPr/>
          <p:nvPr/>
        </p:nvSpPr>
        <p:spPr>
          <a:xfrm>
            <a:off x="1083527" y="1649181"/>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1" name="Shape 257">
            <a:extLst>
              <a:ext uri="{FF2B5EF4-FFF2-40B4-BE49-F238E27FC236}">
                <a16:creationId xmlns:a16="http://schemas.microsoft.com/office/drawing/2014/main" id="{BDD4E8FF-DBBB-43BB-9A87-DE90E9EE5CB7}"/>
              </a:ext>
            </a:extLst>
          </p:cNvPr>
          <p:cNvSpPr/>
          <p:nvPr/>
        </p:nvSpPr>
        <p:spPr>
          <a:xfrm>
            <a:off x="1041005" y="1893100"/>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2" name="Shape 259">
            <a:extLst>
              <a:ext uri="{FF2B5EF4-FFF2-40B4-BE49-F238E27FC236}">
                <a16:creationId xmlns:a16="http://schemas.microsoft.com/office/drawing/2014/main" id="{4790DBAC-49A8-49F8-88FC-D4CE391DCBA6}"/>
              </a:ext>
            </a:extLst>
          </p:cNvPr>
          <p:cNvSpPr/>
          <p:nvPr/>
        </p:nvSpPr>
        <p:spPr>
          <a:xfrm>
            <a:off x="1142255" y="1648524"/>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sp>
        <p:nvSpPr>
          <p:cNvPr id="13" name="Shape 258">
            <a:extLst>
              <a:ext uri="{FF2B5EF4-FFF2-40B4-BE49-F238E27FC236}">
                <a16:creationId xmlns:a16="http://schemas.microsoft.com/office/drawing/2014/main" id="{1C66901F-D4AB-438C-82AE-50619493FC39}"/>
              </a:ext>
            </a:extLst>
          </p:cNvPr>
          <p:cNvSpPr/>
          <p:nvPr/>
        </p:nvSpPr>
        <p:spPr>
          <a:xfrm>
            <a:off x="1451680" y="1983594"/>
            <a:ext cx="202500" cy="202500"/>
          </a:xfrm>
          <a:prstGeom prst="mathMultiply">
            <a:avLst>
              <a:gd name="adj1" fmla="val 23520"/>
            </a:avLst>
          </a:prstGeom>
          <a:solidFill>
            <a:srgbClr val="FF9900"/>
          </a:solidFill>
          <a:ln>
            <a:noFill/>
          </a:ln>
        </p:spPr>
        <p:txBody>
          <a:bodyPr lIns="91425" tIns="91425" rIns="91425" bIns="91425" anchor="ctr" anchorCtr="0">
            <a:noAutofit/>
          </a:bodyPr>
          <a:lstStyle/>
          <a:p>
            <a:pPr lvl="0">
              <a:spcBef>
                <a:spcPts val="0"/>
              </a:spcBef>
              <a:buNone/>
            </a:pPr>
            <a:endParaRPr dirty="0"/>
          </a:p>
        </p:txBody>
      </p:sp>
      <p:pic>
        <p:nvPicPr>
          <p:cNvPr id="7" name="Picture 6">
            <a:extLst>
              <a:ext uri="{FF2B5EF4-FFF2-40B4-BE49-F238E27FC236}">
                <a16:creationId xmlns:a16="http://schemas.microsoft.com/office/drawing/2014/main" id="{361F1625-65CB-400A-ABA2-4DF87CE292E6}"/>
              </a:ext>
            </a:extLst>
          </p:cNvPr>
          <p:cNvPicPr>
            <a:picLocks noChangeAspect="1"/>
          </p:cNvPicPr>
          <p:nvPr/>
        </p:nvPicPr>
        <p:blipFill>
          <a:blip r:embed="rId3"/>
          <a:stretch>
            <a:fillRect/>
          </a:stretch>
        </p:blipFill>
        <p:spPr>
          <a:xfrm>
            <a:off x="5112402" y="0"/>
            <a:ext cx="2173657" cy="2177212"/>
          </a:xfrm>
          <a:prstGeom prst="rect">
            <a:avLst/>
          </a:prstGeom>
          <a:ln>
            <a:noFill/>
          </a:ln>
          <a:effectLst>
            <a:softEdge rad="112500"/>
          </a:effectLst>
        </p:spPr>
      </p:pic>
      <p:pic>
        <p:nvPicPr>
          <p:cNvPr id="6" name="Picture 5">
            <a:extLst>
              <a:ext uri="{FF2B5EF4-FFF2-40B4-BE49-F238E27FC236}">
                <a16:creationId xmlns:a16="http://schemas.microsoft.com/office/drawing/2014/main" id="{4AE4F2AE-4792-4124-8D5A-3DC0A82AF036}"/>
              </a:ext>
            </a:extLst>
          </p:cNvPr>
          <p:cNvPicPr>
            <a:picLocks noChangeAspect="1"/>
          </p:cNvPicPr>
          <p:nvPr/>
        </p:nvPicPr>
        <p:blipFill rotWithShape="1">
          <a:blip r:embed="rId4"/>
          <a:srcRect r="1060"/>
          <a:stretch/>
        </p:blipFill>
        <p:spPr>
          <a:xfrm>
            <a:off x="6904603" y="455134"/>
            <a:ext cx="2199491" cy="2212205"/>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3000"/>
                                        <p:tgtEl>
                                          <p:spTgt spid="7"/>
                                        </p:tgtEl>
                                      </p:cBhvr>
                                    </p:animEffect>
                                    <p:anim calcmode="lin" valueType="num">
                                      <p:cBhvr>
                                        <p:cTn id="8" dur="3000" fill="hold"/>
                                        <p:tgtEl>
                                          <p:spTgt spid="7"/>
                                        </p:tgtEl>
                                        <p:attrNameLst>
                                          <p:attrName>ppt_x</p:attrName>
                                        </p:attrNameLst>
                                      </p:cBhvr>
                                      <p:tavLst>
                                        <p:tav tm="0">
                                          <p:val>
                                            <p:strVal val="#ppt_x"/>
                                          </p:val>
                                        </p:tav>
                                        <p:tav tm="100000">
                                          <p:val>
                                            <p:strVal val="#ppt_x"/>
                                          </p:val>
                                        </p:tav>
                                      </p:tavLst>
                                    </p:anim>
                                    <p:anim calcmode="lin" valueType="num">
                                      <p:cBhvr>
                                        <p:cTn id="9" dur="3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3000"/>
                                        <p:tgtEl>
                                          <p:spTgt spid="6"/>
                                        </p:tgtEl>
                                      </p:cBhvr>
                                    </p:animEffect>
                                    <p:anim calcmode="lin" valueType="num">
                                      <p:cBhvr>
                                        <p:cTn id="15" dur="3000" fill="hold"/>
                                        <p:tgtEl>
                                          <p:spTgt spid="6"/>
                                        </p:tgtEl>
                                        <p:attrNameLst>
                                          <p:attrName>ppt_x</p:attrName>
                                        </p:attrNameLst>
                                      </p:cBhvr>
                                      <p:tavLst>
                                        <p:tav tm="0">
                                          <p:val>
                                            <p:strVal val="#ppt_x"/>
                                          </p:val>
                                        </p:tav>
                                        <p:tav tm="100000">
                                          <p:val>
                                            <p:strVal val="#ppt_x"/>
                                          </p:val>
                                        </p:tav>
                                      </p:tavLst>
                                    </p:anim>
                                    <p:anim calcmode="lin" valueType="num">
                                      <p:cBhvr>
                                        <p:cTn id="16" dur="3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Rectangle: Rounded Corners 99">
            <a:extLst>
              <a:ext uri="{FF2B5EF4-FFF2-40B4-BE49-F238E27FC236}">
                <a16:creationId xmlns:a16="http://schemas.microsoft.com/office/drawing/2014/main" id="{ECFCBD77-003C-4DCA-AD5D-51EE8B1A53E7}"/>
              </a:ext>
            </a:extLst>
          </p:cNvPr>
          <p:cNvSpPr/>
          <p:nvPr/>
        </p:nvSpPr>
        <p:spPr>
          <a:xfrm>
            <a:off x="2744617" y="305394"/>
            <a:ext cx="6283161" cy="2789766"/>
          </a:xfrm>
          <a:prstGeom prst="roundRect">
            <a:avLst/>
          </a:prstGeom>
          <a:solidFill>
            <a:srgbClr val="FF9933"/>
          </a:solidFill>
          <a:ln w="7620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ectangle: Rounded Corners 98">
            <a:extLst>
              <a:ext uri="{FF2B5EF4-FFF2-40B4-BE49-F238E27FC236}">
                <a16:creationId xmlns:a16="http://schemas.microsoft.com/office/drawing/2014/main" id="{00580159-E134-4244-8A48-919484ED313F}"/>
              </a:ext>
            </a:extLst>
          </p:cNvPr>
          <p:cNvSpPr/>
          <p:nvPr/>
        </p:nvSpPr>
        <p:spPr>
          <a:xfrm>
            <a:off x="147820" y="305394"/>
            <a:ext cx="2163517" cy="4593994"/>
          </a:xfrm>
          <a:prstGeom prst="roundRect">
            <a:avLst/>
          </a:prstGeom>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Thought Bubble: Cloud 49">
            <a:extLst>
              <a:ext uri="{FF2B5EF4-FFF2-40B4-BE49-F238E27FC236}">
                <a16:creationId xmlns:a16="http://schemas.microsoft.com/office/drawing/2014/main" id="{627C61F1-CE60-4B1B-B635-D7018E8C8D47}"/>
              </a:ext>
            </a:extLst>
          </p:cNvPr>
          <p:cNvSpPr/>
          <p:nvPr/>
        </p:nvSpPr>
        <p:spPr>
          <a:xfrm flipH="1">
            <a:off x="175891" y="3513181"/>
            <a:ext cx="2135446" cy="1303291"/>
          </a:xfrm>
          <a:prstGeom prst="cloudCallout">
            <a:avLst>
              <a:gd name="adj1" fmla="val 21267"/>
              <a:gd name="adj2" fmla="val -73011"/>
            </a:avLst>
          </a:prstGeom>
          <a:solidFill>
            <a:schemeClr val="accent1">
              <a:lumMod val="20000"/>
              <a:lumOff val="80000"/>
            </a:schemeClr>
          </a:solid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2">
                    <a:lumMod val="75000"/>
                  </a:schemeClr>
                </a:solidFill>
              </a:rPr>
              <a:t>Data </a:t>
            </a:r>
            <a:r>
              <a:rPr lang="en-US" b="1" dirty="0">
                <a:solidFill>
                  <a:schemeClr val="tx2">
                    <a:lumMod val="75000"/>
                  </a:schemeClr>
                </a:solidFill>
              </a:rPr>
              <a:t>Collection From </a:t>
            </a:r>
          </a:p>
          <a:p>
            <a:pPr algn="ctr"/>
            <a:r>
              <a:rPr lang="en-US" b="1" dirty="0">
                <a:solidFill>
                  <a:schemeClr val="tx2">
                    <a:lumMod val="75000"/>
                  </a:schemeClr>
                </a:solidFill>
                <a:effectLst>
                  <a:outerShdw blurRad="38100" dist="38100" dir="2700000" algn="tl">
                    <a:srgbClr val="000000">
                      <a:alpha val="43137"/>
                    </a:srgbClr>
                  </a:outerShdw>
                </a:effectLst>
              </a:rPr>
              <a:t>twitter</a:t>
            </a:r>
            <a:endParaRPr lang="en-US" dirty="0">
              <a:effectLst>
                <a:outerShdw blurRad="38100" dist="38100" dir="2700000" algn="tl">
                  <a:srgbClr val="000000">
                    <a:alpha val="43137"/>
                  </a:srgbClr>
                </a:outerShdw>
              </a:effectLst>
            </a:endParaRPr>
          </a:p>
        </p:txBody>
      </p:sp>
      <p:sp>
        <p:nvSpPr>
          <p:cNvPr id="6" name="Rectangle: Rounded Corners 5">
            <a:extLst>
              <a:ext uri="{FF2B5EF4-FFF2-40B4-BE49-F238E27FC236}">
                <a16:creationId xmlns:a16="http://schemas.microsoft.com/office/drawing/2014/main" id="{AD753C80-CCFF-4080-A40B-BC8281EA7621}"/>
              </a:ext>
            </a:extLst>
          </p:cNvPr>
          <p:cNvSpPr/>
          <p:nvPr/>
        </p:nvSpPr>
        <p:spPr>
          <a:xfrm>
            <a:off x="4804442" y="4066387"/>
            <a:ext cx="2364293" cy="798839"/>
          </a:xfrm>
          <a:prstGeom prst="roundRect">
            <a:avLst/>
          </a:prstGeom>
          <a:solidFill>
            <a:schemeClr val="bg2">
              <a:lumMod val="60000"/>
              <a:lumOff val="40000"/>
            </a:schemeClr>
          </a:solidFill>
          <a:ln w="57150">
            <a:solidFill>
              <a:schemeClr val="bg2">
                <a:lumMod val="20000"/>
                <a:lumOff val="8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bg1"/>
                </a:solidFill>
              </a:rPr>
              <a:t>Trending Detection</a:t>
            </a:r>
          </a:p>
          <a:p>
            <a:pPr algn="ctr"/>
            <a:r>
              <a:rPr lang="en-US" b="1" dirty="0">
                <a:solidFill>
                  <a:schemeClr val="bg2">
                    <a:lumMod val="50000"/>
                  </a:schemeClr>
                </a:solidFill>
              </a:rPr>
              <a:t>Time Series Analysis </a:t>
            </a:r>
          </a:p>
          <a:p>
            <a:pPr algn="ctr"/>
            <a:r>
              <a:rPr lang="en-US" b="1" dirty="0">
                <a:solidFill>
                  <a:schemeClr val="tx2">
                    <a:lumMod val="25000"/>
                  </a:schemeClr>
                </a:solidFill>
              </a:rPr>
              <a:t>ARIMA Modeling</a:t>
            </a:r>
          </a:p>
        </p:txBody>
      </p:sp>
      <p:sp>
        <p:nvSpPr>
          <p:cNvPr id="7" name="Rectangle: Rounded Corners 6">
            <a:extLst>
              <a:ext uri="{FF2B5EF4-FFF2-40B4-BE49-F238E27FC236}">
                <a16:creationId xmlns:a16="http://schemas.microsoft.com/office/drawing/2014/main" id="{72B2BDF9-F422-43F0-93B8-ED93A0224BAD}"/>
              </a:ext>
            </a:extLst>
          </p:cNvPr>
          <p:cNvSpPr/>
          <p:nvPr/>
        </p:nvSpPr>
        <p:spPr>
          <a:xfrm>
            <a:off x="2975682" y="4056840"/>
            <a:ext cx="1634417" cy="798839"/>
          </a:xfrm>
          <a:prstGeom prst="roundRect">
            <a:avLst/>
          </a:prstGeom>
          <a:solidFill>
            <a:schemeClr val="bg2">
              <a:lumMod val="60000"/>
              <a:lumOff val="40000"/>
            </a:schemeClr>
          </a:solidFill>
          <a:ln w="57150">
            <a:solidFill>
              <a:schemeClr val="bg2">
                <a:lumMod val="20000"/>
                <a:lumOff val="8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bg1">
                    <a:lumMod val="95000"/>
                  </a:schemeClr>
                </a:solidFill>
              </a:rPr>
              <a:t>Event Detection</a:t>
            </a:r>
          </a:p>
          <a:p>
            <a:pPr algn="ctr"/>
            <a:r>
              <a:rPr lang="en-US" sz="1400" b="1" dirty="0">
                <a:solidFill>
                  <a:schemeClr val="tx2">
                    <a:lumMod val="25000"/>
                  </a:schemeClr>
                </a:solidFill>
              </a:rPr>
              <a:t>Cosine Similarity</a:t>
            </a:r>
          </a:p>
        </p:txBody>
      </p:sp>
      <p:sp>
        <p:nvSpPr>
          <p:cNvPr id="8" name="Rectangle: Rounded Corners 7">
            <a:extLst>
              <a:ext uri="{FF2B5EF4-FFF2-40B4-BE49-F238E27FC236}">
                <a16:creationId xmlns:a16="http://schemas.microsoft.com/office/drawing/2014/main" id="{BFC5478E-2217-43BB-BD5C-43F6CD4F92A7}"/>
              </a:ext>
            </a:extLst>
          </p:cNvPr>
          <p:cNvSpPr/>
          <p:nvPr/>
        </p:nvSpPr>
        <p:spPr>
          <a:xfrm>
            <a:off x="5658575" y="1199451"/>
            <a:ext cx="1463224" cy="798838"/>
          </a:xfrm>
          <a:prstGeom prst="roundRect">
            <a:avLst/>
          </a:prstGeom>
          <a:solidFill>
            <a:schemeClr val="accent2">
              <a:lumMod val="40000"/>
              <a:lumOff val="60000"/>
            </a:schemeClr>
          </a:solidFill>
          <a:ln w="57150">
            <a:solidFill>
              <a:schemeClr val="accent2">
                <a:lumMod val="75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accent2">
                    <a:lumMod val="75000"/>
                  </a:schemeClr>
                </a:solidFill>
              </a:rPr>
              <a:t>Pre Process</a:t>
            </a:r>
          </a:p>
          <a:p>
            <a:pPr algn="ctr"/>
            <a:r>
              <a:rPr lang="en-US" sz="1400" b="1" dirty="0">
                <a:solidFill>
                  <a:schemeClr val="tx2">
                    <a:lumMod val="25000"/>
                  </a:schemeClr>
                </a:solidFill>
              </a:rPr>
              <a:t>SVD</a:t>
            </a:r>
          </a:p>
        </p:txBody>
      </p:sp>
      <p:sp>
        <p:nvSpPr>
          <p:cNvPr id="9" name="Rectangle: Rounded Corners 8">
            <a:extLst>
              <a:ext uri="{FF2B5EF4-FFF2-40B4-BE49-F238E27FC236}">
                <a16:creationId xmlns:a16="http://schemas.microsoft.com/office/drawing/2014/main" id="{DD0C7934-D141-47EB-90AC-6081F26B7602}"/>
              </a:ext>
            </a:extLst>
          </p:cNvPr>
          <p:cNvSpPr/>
          <p:nvPr/>
        </p:nvSpPr>
        <p:spPr>
          <a:xfrm>
            <a:off x="390366" y="2506200"/>
            <a:ext cx="1487487" cy="687717"/>
          </a:xfrm>
          <a:prstGeom prst="roundRect">
            <a:avLst/>
          </a:prstGeom>
          <a:solidFill>
            <a:schemeClr val="accent1">
              <a:lumMod val="75000"/>
            </a:schemeClr>
          </a:solidFill>
          <a:ln w="57150">
            <a:solidFill>
              <a:schemeClr val="accent1">
                <a:lumMod val="20000"/>
                <a:lumOff val="8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accent1">
                    <a:lumMod val="40000"/>
                    <a:lumOff val="60000"/>
                  </a:schemeClr>
                </a:solidFill>
              </a:rPr>
              <a:t>Pre Process</a:t>
            </a:r>
          </a:p>
          <a:p>
            <a:pPr algn="ctr"/>
            <a:r>
              <a:rPr lang="en-US" sz="1400" b="1" dirty="0">
                <a:solidFill>
                  <a:schemeClr val="accent1">
                    <a:lumMod val="40000"/>
                    <a:lumOff val="60000"/>
                  </a:schemeClr>
                </a:solidFill>
              </a:rPr>
              <a:t>Data Cleaning</a:t>
            </a:r>
          </a:p>
        </p:txBody>
      </p:sp>
      <p:sp>
        <p:nvSpPr>
          <p:cNvPr id="10" name="Rectangle: Rounded Corners 9">
            <a:extLst>
              <a:ext uri="{FF2B5EF4-FFF2-40B4-BE49-F238E27FC236}">
                <a16:creationId xmlns:a16="http://schemas.microsoft.com/office/drawing/2014/main" id="{EA40B2B1-DBAD-42F4-9CA4-010FDBFB6AB6}"/>
              </a:ext>
            </a:extLst>
          </p:cNvPr>
          <p:cNvSpPr/>
          <p:nvPr/>
        </p:nvSpPr>
        <p:spPr>
          <a:xfrm>
            <a:off x="3310110" y="1325243"/>
            <a:ext cx="1463224" cy="548640"/>
          </a:xfrm>
          <a:prstGeom prst="roundRect">
            <a:avLst/>
          </a:prstGeom>
          <a:solidFill>
            <a:schemeClr val="accent2">
              <a:lumMod val="40000"/>
              <a:lumOff val="60000"/>
            </a:schemeClr>
          </a:solidFill>
          <a:ln w="57150">
            <a:solidFill>
              <a:schemeClr val="accent2">
                <a:lumMod val="75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accent2">
                    <a:lumMod val="75000"/>
                  </a:schemeClr>
                </a:solidFill>
              </a:rPr>
              <a:t>Pre Process</a:t>
            </a:r>
          </a:p>
          <a:p>
            <a:pPr algn="ctr"/>
            <a:r>
              <a:rPr lang="en-US" sz="1400" b="1" dirty="0">
                <a:solidFill>
                  <a:schemeClr val="tx2">
                    <a:lumMod val="25000"/>
                  </a:schemeClr>
                </a:solidFill>
              </a:rPr>
              <a:t>TFIDF</a:t>
            </a:r>
          </a:p>
        </p:txBody>
      </p:sp>
      <p:sp>
        <p:nvSpPr>
          <p:cNvPr id="11" name="Flowchart: Magnetic Disk 10">
            <a:extLst>
              <a:ext uri="{FF2B5EF4-FFF2-40B4-BE49-F238E27FC236}">
                <a16:creationId xmlns:a16="http://schemas.microsoft.com/office/drawing/2014/main" id="{A6E4C565-C3BF-4315-8971-FDDBD96783E0}"/>
              </a:ext>
            </a:extLst>
          </p:cNvPr>
          <p:cNvSpPr/>
          <p:nvPr/>
        </p:nvSpPr>
        <p:spPr>
          <a:xfrm>
            <a:off x="545508" y="772204"/>
            <a:ext cx="1178566" cy="1198923"/>
          </a:xfrm>
          <a:prstGeom prst="flowChartMagneticDisk">
            <a:avLst/>
          </a:prstGeom>
          <a:solidFill>
            <a:schemeClr val="accent1">
              <a:lumMod val="75000"/>
            </a:schemeClr>
          </a:solid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1">
                    <a:lumMod val="40000"/>
                    <a:lumOff val="60000"/>
                  </a:schemeClr>
                </a:solidFill>
              </a:rPr>
              <a:t>Postgres</a:t>
            </a:r>
            <a:endParaRPr lang="en-US" dirty="0">
              <a:solidFill>
                <a:schemeClr val="accent1">
                  <a:lumMod val="40000"/>
                  <a:lumOff val="60000"/>
                </a:schemeClr>
              </a:solidFill>
            </a:endParaRPr>
          </a:p>
        </p:txBody>
      </p:sp>
      <p:sp>
        <p:nvSpPr>
          <p:cNvPr id="12" name="Flowchart: Magnetic Disk 11">
            <a:extLst>
              <a:ext uri="{FF2B5EF4-FFF2-40B4-BE49-F238E27FC236}">
                <a16:creationId xmlns:a16="http://schemas.microsoft.com/office/drawing/2014/main" id="{47B84143-4CB9-45AC-962B-299BF424192E}"/>
              </a:ext>
            </a:extLst>
          </p:cNvPr>
          <p:cNvSpPr/>
          <p:nvPr/>
        </p:nvSpPr>
        <p:spPr>
          <a:xfrm>
            <a:off x="7878922" y="1198369"/>
            <a:ext cx="1000628" cy="808386"/>
          </a:xfrm>
          <a:prstGeom prst="flowChartMagneticDisk">
            <a:avLst/>
          </a:prstGeom>
          <a:solidFill>
            <a:schemeClr val="accent2">
              <a:lumMod val="75000"/>
            </a:schemeClr>
          </a:solidFill>
          <a:ln w="571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2">
                    <a:lumMod val="60000"/>
                    <a:lumOff val="40000"/>
                  </a:schemeClr>
                </a:solidFill>
              </a:rPr>
              <a:t>Redis</a:t>
            </a:r>
            <a:endParaRPr lang="en-US" dirty="0">
              <a:solidFill>
                <a:schemeClr val="accent2">
                  <a:lumMod val="60000"/>
                  <a:lumOff val="40000"/>
                </a:schemeClr>
              </a:solidFill>
            </a:endParaRPr>
          </a:p>
        </p:txBody>
      </p:sp>
      <p:cxnSp>
        <p:nvCxnSpPr>
          <p:cNvPr id="13" name="Straight Arrow Connector 4">
            <a:extLst>
              <a:ext uri="{FF2B5EF4-FFF2-40B4-BE49-F238E27FC236}">
                <a16:creationId xmlns:a16="http://schemas.microsoft.com/office/drawing/2014/main" id="{5FC2BF8D-00F7-44A7-9A7D-47B32792D5C1}"/>
              </a:ext>
            </a:extLst>
          </p:cNvPr>
          <p:cNvCxnSpPr>
            <a:cxnSpLocks/>
            <a:stCxn id="9" idx="0"/>
            <a:endCxn id="11" idx="3"/>
          </p:cNvCxnSpPr>
          <p:nvPr/>
        </p:nvCxnSpPr>
        <p:spPr>
          <a:xfrm rot="5400000" flipH="1" flipV="1">
            <a:off x="866914" y="2238324"/>
            <a:ext cx="535073" cy="681"/>
          </a:xfrm>
          <a:prstGeom prst="bentConnector3">
            <a:avLst>
              <a:gd name="adj1" fmla="val 50000"/>
            </a:avLst>
          </a:prstGeom>
          <a:ln w="76200">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45">
            <a:extLst>
              <a:ext uri="{FF2B5EF4-FFF2-40B4-BE49-F238E27FC236}">
                <a16:creationId xmlns:a16="http://schemas.microsoft.com/office/drawing/2014/main" id="{66991E46-CCF2-4FFC-BC35-60638374E298}"/>
              </a:ext>
            </a:extLst>
          </p:cNvPr>
          <p:cNvCxnSpPr>
            <a:cxnSpLocks/>
            <a:stCxn id="12" idx="2"/>
            <a:endCxn id="8" idx="3"/>
          </p:cNvCxnSpPr>
          <p:nvPr/>
        </p:nvCxnSpPr>
        <p:spPr>
          <a:xfrm rot="10800000">
            <a:off x="7121800" y="1598870"/>
            <a:ext cx="757123" cy="3692"/>
          </a:xfrm>
          <a:prstGeom prst="bentConnector3">
            <a:avLst>
              <a:gd name="adj1" fmla="val 50000"/>
            </a:avLst>
          </a:prstGeom>
          <a:ln w="76200" cmpd="sng">
            <a:solidFill>
              <a:schemeClr val="accent2">
                <a:lumMod val="60000"/>
                <a:lumOff val="40000"/>
              </a:schemeClr>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Rectangle: Rounded Corners 15">
            <a:extLst>
              <a:ext uri="{FF2B5EF4-FFF2-40B4-BE49-F238E27FC236}">
                <a16:creationId xmlns:a16="http://schemas.microsoft.com/office/drawing/2014/main" id="{70735658-A83D-4AFC-8514-CEE62B6A512F}"/>
              </a:ext>
            </a:extLst>
          </p:cNvPr>
          <p:cNvSpPr/>
          <p:nvPr/>
        </p:nvSpPr>
        <p:spPr>
          <a:xfrm>
            <a:off x="3310109" y="534054"/>
            <a:ext cx="1463040" cy="548640"/>
          </a:xfrm>
          <a:prstGeom prst="roundRect">
            <a:avLst/>
          </a:prstGeom>
          <a:solidFill>
            <a:schemeClr val="accent2">
              <a:lumMod val="40000"/>
              <a:lumOff val="60000"/>
            </a:schemeClr>
          </a:solidFill>
          <a:ln w="57150">
            <a:solidFill>
              <a:schemeClr val="accent2">
                <a:lumMod val="75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accent2">
                    <a:lumMod val="75000"/>
                  </a:schemeClr>
                </a:solidFill>
              </a:rPr>
              <a:t>Pre Process</a:t>
            </a:r>
          </a:p>
          <a:p>
            <a:pPr algn="ctr"/>
            <a:r>
              <a:rPr lang="en-US" sz="1400" b="1" dirty="0">
                <a:solidFill>
                  <a:schemeClr val="tx2">
                    <a:lumMod val="25000"/>
                  </a:schemeClr>
                </a:solidFill>
              </a:rPr>
              <a:t>SPACY</a:t>
            </a:r>
          </a:p>
        </p:txBody>
      </p:sp>
      <p:cxnSp>
        <p:nvCxnSpPr>
          <p:cNvPr id="17" name="Straight Arrow Connector 64">
            <a:extLst>
              <a:ext uri="{FF2B5EF4-FFF2-40B4-BE49-F238E27FC236}">
                <a16:creationId xmlns:a16="http://schemas.microsoft.com/office/drawing/2014/main" id="{316888D2-2FAF-4035-BBB4-259DFAB3376A}"/>
              </a:ext>
            </a:extLst>
          </p:cNvPr>
          <p:cNvCxnSpPr>
            <a:cxnSpLocks/>
            <a:stCxn id="11" idx="4"/>
            <a:endCxn id="10" idx="1"/>
          </p:cNvCxnSpPr>
          <p:nvPr/>
        </p:nvCxnSpPr>
        <p:spPr>
          <a:xfrm>
            <a:off x="1724074" y="1371666"/>
            <a:ext cx="1586036" cy="227897"/>
          </a:xfrm>
          <a:prstGeom prst="bentConnector3">
            <a:avLst>
              <a:gd name="adj1" fmla="val 50000"/>
            </a:avLst>
          </a:prstGeom>
          <a:ln w="76200">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68">
            <a:extLst>
              <a:ext uri="{FF2B5EF4-FFF2-40B4-BE49-F238E27FC236}">
                <a16:creationId xmlns:a16="http://schemas.microsoft.com/office/drawing/2014/main" id="{1FEED68D-997D-4463-AEFB-90DE65F9EA6C}"/>
              </a:ext>
            </a:extLst>
          </p:cNvPr>
          <p:cNvCxnSpPr>
            <a:cxnSpLocks/>
            <a:stCxn id="8" idx="1"/>
            <a:endCxn id="10" idx="3"/>
          </p:cNvCxnSpPr>
          <p:nvPr/>
        </p:nvCxnSpPr>
        <p:spPr>
          <a:xfrm rot="10800000" flipV="1">
            <a:off x="4773335" y="1598869"/>
            <a:ext cx="885241" cy="693"/>
          </a:xfrm>
          <a:prstGeom prst="bentConnector3">
            <a:avLst>
              <a:gd name="adj1" fmla="val 50000"/>
            </a:avLst>
          </a:prstGeom>
          <a:ln w="76200">
            <a:solidFill>
              <a:schemeClr val="accent2">
                <a:lumMod val="60000"/>
                <a:lumOff val="40000"/>
              </a:schemeClr>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ABFBC4BA-07A9-41BB-A732-E6FF4C023969}"/>
              </a:ext>
            </a:extLst>
          </p:cNvPr>
          <p:cNvCxnSpPr>
            <a:cxnSpLocks/>
            <a:stCxn id="11" idx="4"/>
            <a:endCxn id="16" idx="1"/>
          </p:cNvCxnSpPr>
          <p:nvPr/>
        </p:nvCxnSpPr>
        <p:spPr>
          <a:xfrm flipV="1">
            <a:off x="1724074" y="808374"/>
            <a:ext cx="1586035" cy="563292"/>
          </a:xfrm>
          <a:prstGeom prst="bentConnector3">
            <a:avLst>
              <a:gd name="adj1" fmla="val 50000"/>
            </a:avLst>
          </a:prstGeom>
          <a:ln w="76200">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64">
            <a:extLst>
              <a:ext uri="{FF2B5EF4-FFF2-40B4-BE49-F238E27FC236}">
                <a16:creationId xmlns:a16="http://schemas.microsoft.com/office/drawing/2014/main" id="{0043EAD4-A53F-4E5F-9BBD-4BB07E647629}"/>
              </a:ext>
            </a:extLst>
          </p:cNvPr>
          <p:cNvCxnSpPr>
            <a:cxnSpLocks/>
            <a:stCxn id="11" idx="4"/>
            <a:endCxn id="24" idx="1"/>
          </p:cNvCxnSpPr>
          <p:nvPr/>
        </p:nvCxnSpPr>
        <p:spPr>
          <a:xfrm>
            <a:off x="1724074" y="1371666"/>
            <a:ext cx="1586035" cy="1120736"/>
          </a:xfrm>
          <a:prstGeom prst="bentConnector3">
            <a:avLst>
              <a:gd name="adj1" fmla="val 50000"/>
            </a:avLst>
          </a:prstGeom>
          <a:ln w="76200">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45">
            <a:extLst>
              <a:ext uri="{FF2B5EF4-FFF2-40B4-BE49-F238E27FC236}">
                <a16:creationId xmlns:a16="http://schemas.microsoft.com/office/drawing/2014/main" id="{B07A4073-2105-459A-8C39-719D2C6AF247}"/>
              </a:ext>
            </a:extLst>
          </p:cNvPr>
          <p:cNvCxnSpPr>
            <a:cxnSpLocks/>
            <a:stCxn id="12" idx="1"/>
            <a:endCxn id="16" idx="3"/>
          </p:cNvCxnSpPr>
          <p:nvPr/>
        </p:nvCxnSpPr>
        <p:spPr>
          <a:xfrm rot="16200000" flipV="1">
            <a:off x="6381196" y="-799672"/>
            <a:ext cx="389995" cy="3606087"/>
          </a:xfrm>
          <a:prstGeom prst="bentConnector2">
            <a:avLst/>
          </a:prstGeom>
          <a:ln w="76200" cmpd="sng">
            <a:solidFill>
              <a:schemeClr val="accent2">
                <a:lumMod val="60000"/>
                <a:lumOff val="40000"/>
              </a:schemeClr>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45">
            <a:extLst>
              <a:ext uri="{FF2B5EF4-FFF2-40B4-BE49-F238E27FC236}">
                <a16:creationId xmlns:a16="http://schemas.microsoft.com/office/drawing/2014/main" id="{A68901D4-D4FF-4654-A7BC-8178DD42FC1D}"/>
              </a:ext>
            </a:extLst>
          </p:cNvPr>
          <p:cNvCxnSpPr>
            <a:cxnSpLocks/>
            <a:endCxn id="6" idx="0"/>
          </p:cNvCxnSpPr>
          <p:nvPr/>
        </p:nvCxnSpPr>
        <p:spPr>
          <a:xfrm rot="5400000">
            <a:off x="5457905" y="2161213"/>
            <a:ext cx="2433859" cy="1376489"/>
          </a:xfrm>
          <a:prstGeom prst="bentConnector3">
            <a:avLst>
              <a:gd name="adj1" fmla="val 68204"/>
            </a:avLst>
          </a:prstGeom>
          <a:ln w="76200" cmpd="sng">
            <a:solidFill>
              <a:schemeClr val="accent2">
                <a:lumMod val="75000"/>
              </a:schemeClr>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68">
            <a:extLst>
              <a:ext uri="{FF2B5EF4-FFF2-40B4-BE49-F238E27FC236}">
                <a16:creationId xmlns:a16="http://schemas.microsoft.com/office/drawing/2014/main" id="{F5EB3812-CA48-442C-B91D-45C28F68088E}"/>
              </a:ext>
            </a:extLst>
          </p:cNvPr>
          <p:cNvCxnSpPr>
            <a:cxnSpLocks/>
            <a:stCxn id="8" idx="2"/>
            <a:endCxn id="24" idx="3"/>
          </p:cNvCxnSpPr>
          <p:nvPr/>
        </p:nvCxnSpPr>
        <p:spPr>
          <a:xfrm rot="5400000">
            <a:off x="5334612" y="1436826"/>
            <a:ext cx="494113" cy="1617038"/>
          </a:xfrm>
          <a:prstGeom prst="bentConnector2">
            <a:avLst/>
          </a:prstGeom>
          <a:ln w="76200">
            <a:solidFill>
              <a:schemeClr val="accent2">
                <a:lumMod val="60000"/>
                <a:lumOff val="40000"/>
              </a:schemeClr>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BFA90C7E-59C6-4C75-BEF1-966BE0F3905F}"/>
              </a:ext>
            </a:extLst>
          </p:cNvPr>
          <p:cNvSpPr/>
          <p:nvPr/>
        </p:nvSpPr>
        <p:spPr>
          <a:xfrm>
            <a:off x="3310109" y="2126642"/>
            <a:ext cx="1463040" cy="731520"/>
          </a:xfrm>
          <a:prstGeom prst="roundRect">
            <a:avLst/>
          </a:prstGeom>
          <a:solidFill>
            <a:schemeClr val="accent2">
              <a:lumMod val="40000"/>
              <a:lumOff val="60000"/>
            </a:schemeClr>
          </a:solidFill>
          <a:ln w="57150">
            <a:solidFill>
              <a:schemeClr val="accent2">
                <a:lumMod val="75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400" b="1" dirty="0">
                <a:solidFill>
                  <a:schemeClr val="accent2">
                    <a:lumMod val="75000"/>
                  </a:schemeClr>
                </a:solidFill>
              </a:rPr>
              <a:t>Pre Process</a:t>
            </a:r>
          </a:p>
          <a:p>
            <a:pPr algn="ctr"/>
            <a:r>
              <a:rPr lang="en-US" sz="1400" b="1" dirty="0">
                <a:solidFill>
                  <a:schemeClr val="tx2">
                    <a:lumMod val="25000"/>
                  </a:schemeClr>
                </a:solidFill>
              </a:rPr>
              <a:t>Count vectorizer</a:t>
            </a:r>
          </a:p>
        </p:txBody>
      </p:sp>
      <p:cxnSp>
        <p:nvCxnSpPr>
          <p:cNvPr id="117" name="Straight Arrow Connector 45">
            <a:extLst>
              <a:ext uri="{FF2B5EF4-FFF2-40B4-BE49-F238E27FC236}">
                <a16:creationId xmlns:a16="http://schemas.microsoft.com/office/drawing/2014/main" id="{D7737AA9-9EB6-4B7B-982A-0464C98D94E6}"/>
              </a:ext>
            </a:extLst>
          </p:cNvPr>
          <p:cNvCxnSpPr>
            <a:cxnSpLocks/>
            <a:stCxn id="12" idx="3"/>
            <a:endCxn id="7" idx="0"/>
          </p:cNvCxnSpPr>
          <p:nvPr/>
        </p:nvCxnSpPr>
        <p:spPr>
          <a:xfrm rot="5400000">
            <a:off x="5061022" y="738625"/>
            <a:ext cx="2050085" cy="4586345"/>
          </a:xfrm>
          <a:prstGeom prst="bentConnector3">
            <a:avLst>
              <a:gd name="adj1" fmla="val 62875"/>
            </a:avLst>
          </a:prstGeom>
          <a:ln w="76200" cmpd="sng">
            <a:solidFill>
              <a:schemeClr val="accent2">
                <a:lumMod val="75000"/>
              </a:schemeClr>
            </a:solidFill>
            <a:prstDash val="solid"/>
            <a:headEnd type="none"/>
            <a:tailEnd type="triangle"/>
          </a:ln>
        </p:spPr>
        <p:style>
          <a:lnRef idx="1">
            <a:schemeClr val="accent1"/>
          </a:lnRef>
          <a:fillRef idx="0">
            <a:schemeClr val="accent1"/>
          </a:fillRef>
          <a:effectRef idx="0">
            <a:schemeClr val="accent1"/>
          </a:effectRef>
          <a:fontRef idx="minor">
            <a:schemeClr val="tx1"/>
          </a:fontRef>
        </p:style>
      </p:cxnSp>
      <p:sp>
        <p:nvSpPr>
          <p:cNvPr id="127" name="TextBox 126">
            <a:extLst>
              <a:ext uri="{FF2B5EF4-FFF2-40B4-BE49-F238E27FC236}">
                <a16:creationId xmlns:a16="http://schemas.microsoft.com/office/drawing/2014/main" id="{C2C39BC5-9DFB-4355-B4AD-427E44BECAC7}"/>
              </a:ext>
            </a:extLst>
          </p:cNvPr>
          <p:cNvSpPr txBox="1"/>
          <p:nvPr/>
        </p:nvSpPr>
        <p:spPr>
          <a:xfrm>
            <a:off x="333934" y="160977"/>
            <a:ext cx="1791288" cy="307777"/>
          </a:xfrm>
          <a:prstGeom prst="rect">
            <a:avLst/>
          </a:prstGeom>
          <a:solidFill>
            <a:schemeClr val="accent1">
              <a:lumMod val="20000"/>
              <a:lumOff val="80000"/>
            </a:schemeClr>
          </a:solidFill>
        </p:spPr>
        <p:txBody>
          <a:bodyPr wrap="square" rtlCol="0">
            <a:spAutoFit/>
          </a:bodyPr>
          <a:lstStyle/>
          <a:p>
            <a:r>
              <a:rPr lang="en-US" b="1" dirty="0">
                <a:solidFill>
                  <a:schemeClr val="accent1">
                    <a:lumMod val="75000"/>
                  </a:schemeClr>
                </a:solidFill>
              </a:rPr>
              <a:t>Real-Time Process</a:t>
            </a:r>
          </a:p>
        </p:txBody>
      </p:sp>
      <p:sp>
        <p:nvSpPr>
          <p:cNvPr id="130" name="TextBox 129">
            <a:extLst>
              <a:ext uri="{FF2B5EF4-FFF2-40B4-BE49-F238E27FC236}">
                <a16:creationId xmlns:a16="http://schemas.microsoft.com/office/drawing/2014/main" id="{74082DAE-BBF1-41C5-823E-F9214E156822}"/>
              </a:ext>
            </a:extLst>
          </p:cNvPr>
          <p:cNvSpPr txBox="1"/>
          <p:nvPr/>
        </p:nvSpPr>
        <p:spPr>
          <a:xfrm>
            <a:off x="5708303" y="160977"/>
            <a:ext cx="3101917" cy="307777"/>
          </a:xfrm>
          <a:prstGeom prst="rect">
            <a:avLst/>
          </a:prstGeom>
          <a:solidFill>
            <a:schemeClr val="accent2">
              <a:lumMod val="40000"/>
              <a:lumOff val="60000"/>
            </a:schemeClr>
          </a:solidFill>
        </p:spPr>
        <p:txBody>
          <a:bodyPr wrap="square" rtlCol="0">
            <a:spAutoFit/>
          </a:bodyPr>
          <a:lstStyle/>
          <a:p>
            <a:r>
              <a:rPr lang="en-US" b="1" dirty="0">
                <a:solidFill>
                  <a:schemeClr val="accent2">
                    <a:lumMod val="75000"/>
                  </a:schemeClr>
                </a:solidFill>
              </a:rPr>
              <a:t>Scheduled Process | On Demand</a:t>
            </a:r>
          </a:p>
        </p:txBody>
      </p:sp>
      <p:sp>
        <p:nvSpPr>
          <p:cNvPr id="131" name="TextBox 130">
            <a:extLst>
              <a:ext uri="{FF2B5EF4-FFF2-40B4-BE49-F238E27FC236}">
                <a16:creationId xmlns:a16="http://schemas.microsoft.com/office/drawing/2014/main" id="{35197A20-248D-4DCF-A00F-956783E20D9B}"/>
              </a:ext>
            </a:extLst>
          </p:cNvPr>
          <p:cNvSpPr txBox="1"/>
          <p:nvPr/>
        </p:nvSpPr>
        <p:spPr>
          <a:xfrm>
            <a:off x="4192414" y="3430632"/>
            <a:ext cx="1270039" cy="307777"/>
          </a:xfrm>
          <a:prstGeom prst="rect">
            <a:avLst/>
          </a:prstGeom>
          <a:solidFill>
            <a:schemeClr val="bg2">
              <a:lumMod val="60000"/>
              <a:lumOff val="40000"/>
            </a:schemeClr>
          </a:solidFill>
        </p:spPr>
        <p:txBody>
          <a:bodyPr wrap="square" rtlCol="0">
            <a:spAutoFit/>
          </a:bodyPr>
          <a:lstStyle/>
          <a:p>
            <a:r>
              <a:rPr lang="en-US" b="1" dirty="0">
                <a:solidFill>
                  <a:schemeClr val="bg2">
                    <a:lumMod val="75000"/>
                  </a:schemeClr>
                </a:solidFill>
              </a:rPr>
              <a:t>On Demand</a:t>
            </a:r>
          </a:p>
        </p:txBody>
      </p:sp>
      <p:sp>
        <p:nvSpPr>
          <p:cNvPr id="35" name="TextBox 34">
            <a:extLst>
              <a:ext uri="{FF2B5EF4-FFF2-40B4-BE49-F238E27FC236}">
                <a16:creationId xmlns:a16="http://schemas.microsoft.com/office/drawing/2014/main" id="{C351E97D-BD40-4839-ADA6-BE620213CFF7}"/>
              </a:ext>
            </a:extLst>
          </p:cNvPr>
          <p:cNvSpPr txBox="1"/>
          <p:nvPr/>
        </p:nvSpPr>
        <p:spPr>
          <a:xfrm>
            <a:off x="6960032" y="2147444"/>
            <a:ext cx="1045417" cy="584775"/>
          </a:xfrm>
          <a:prstGeom prst="rect">
            <a:avLst/>
          </a:prstGeom>
          <a:solidFill>
            <a:schemeClr val="accent2">
              <a:lumMod val="40000"/>
              <a:lumOff val="60000"/>
            </a:schemeClr>
          </a:solidFill>
        </p:spPr>
        <p:txBody>
          <a:bodyPr wrap="square" rtlCol="0">
            <a:spAutoFit/>
          </a:bodyPr>
          <a:lstStyle/>
          <a:p>
            <a:r>
              <a:rPr lang="en-US" sz="3200" b="1" dirty="0">
                <a:solidFill>
                  <a:schemeClr val="accent2">
                    <a:lumMod val="75000"/>
                  </a:schemeClr>
                </a:solidFill>
              </a:rPr>
              <a:t>NLP</a:t>
            </a:r>
          </a:p>
        </p:txBody>
      </p:sp>
    </p:spTree>
    <p:extLst>
      <p:ext uri="{BB962C8B-B14F-4D97-AF65-F5344CB8AC3E}">
        <p14:creationId xmlns:p14="http://schemas.microsoft.com/office/powerpoint/2010/main" val="1751268560"/>
      </p:ext>
    </p:extLst>
  </p:cSld>
  <p:clrMapOvr>
    <a:masterClrMapping/>
  </p:clrMapOvr>
</p:sld>
</file>

<file path=ppt/theme/theme1.xml><?xml version="1.0" encoding="utf-8"?>
<a:theme xmlns:a="http://schemas.openxmlformats.org/drawingml/2006/main" name="Wolsey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1702</TotalTime>
  <Words>1188</Words>
  <Application>Microsoft Office PowerPoint</Application>
  <PresentationFormat>On-screen Show (16:9)</PresentationFormat>
  <Paragraphs>153</Paragraphs>
  <Slides>23</Slides>
  <Notes>22</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Oswald</vt:lpstr>
      <vt:lpstr>Roboto Condensed</vt:lpstr>
      <vt:lpstr>Arial</vt:lpstr>
      <vt:lpstr>Century Gothic</vt:lpstr>
      <vt:lpstr>Wingdings</vt:lpstr>
      <vt:lpstr>Wolsey template</vt:lpstr>
      <vt:lpstr>CAPSTONE  Event Extraction and trending from Twitter</vt:lpstr>
      <vt:lpstr>POWER of Social Media </vt:lpstr>
      <vt:lpstr>Goal:  Realtime event detection framework</vt:lpstr>
      <vt:lpstr>PowerPoint Presentation</vt:lpstr>
      <vt:lpstr>Challenges –Noisy Text</vt:lpstr>
      <vt:lpstr>MY APPROACH</vt:lpstr>
      <vt:lpstr>Set up infrastructure</vt:lpstr>
      <vt:lpstr>PowerPoint Presentation</vt:lpstr>
      <vt:lpstr>PowerPoint Presentation</vt:lpstr>
      <vt:lpstr>PowerPoint Presentation</vt:lpstr>
      <vt:lpstr>PowerPoint Presentation</vt:lpstr>
      <vt:lpstr>PowerPoint Presentation</vt:lpstr>
      <vt:lpstr>HASHTAG  TIME SERIES MODELING</vt:lpstr>
      <vt:lpstr>PowerPoint Presentation</vt:lpstr>
      <vt:lpstr>Behind the Scene</vt:lpstr>
      <vt:lpstr>PowerPoint Presentation</vt:lpstr>
      <vt:lpstr>PowerPoint Presentation</vt:lpstr>
      <vt:lpstr>PowerPoint Presentation</vt:lpstr>
      <vt:lpstr>PowerPoint Presentation</vt:lpstr>
      <vt:lpstr>PowerPoint Presentation</vt:lpstr>
      <vt:lpstr>PowerPoint Presentation</vt:lpstr>
      <vt:lpstr>THANK YOU</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Joyce Lin</dc:creator>
  <cp:lastModifiedBy>Joyce Lin</cp:lastModifiedBy>
  <cp:revision>90</cp:revision>
  <dcterms:modified xsi:type="dcterms:W3CDTF">2017-06-16T19:49:43Z</dcterms:modified>
</cp:coreProperties>
</file>